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426" r:id="rId2"/>
    <p:sldId id="270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427" r:id="rId12"/>
    <p:sldId id="267" r:id="rId13"/>
    <p:sldId id="268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ormorant Garamond Bold" panose="020B0604020202020204" charset="0"/>
      <p:regular r:id="rId17"/>
    </p:embeddedFont>
    <p:embeddedFont>
      <p:font typeface="HK Modular" panose="020B0604020202020204" charset="0"/>
      <p:regular r:id="rId18"/>
    </p:embeddedFont>
    <p:embeddedFont>
      <p:font typeface="Microsoft Sans Serif" panose="020B0604020202020204" pitchFamily="34" charset="0"/>
      <p:regular r:id="rId19"/>
    </p:embeddedFont>
    <p:embeddedFont>
      <p:font typeface="Raleway Bold" panose="020B0604020202020204" charset="0"/>
      <p:regular r:id="rId20"/>
    </p:embeddedFont>
    <p:embeddedFont>
      <p:font typeface="RQND Pro" panose="020B0604020202020204" charset="0"/>
      <p:regular r:id="rId21"/>
    </p:embeddedFont>
    <p:embeddedFont>
      <p:font typeface="Times New Roman Bold" panose="02020803070505020304" pitchFamily="18" charset="0"/>
      <p:regular r:id="rId22"/>
      <p:bold r:id="rId23"/>
    </p:embeddedFont>
    <p:embeddedFont>
      <p:font typeface="Times New Roman Semi-Bold" panose="020B0604020202020204" charset="0"/>
      <p:regular r:id="rId24"/>
    </p:embeddedFont>
    <p:embeddedFont>
      <p:font typeface="TT Lakes Neue" panose="020B0604020202020204" charset="0"/>
      <p:regular r:id="rId25"/>
    </p:embeddedFont>
    <p:embeddedFont>
      <p:font typeface="TT Lakes Neue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4523-BBA3-464B-B260-59513301287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4566B-8E30-474E-8AAB-D0E5E7E4E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32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7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YRUS06/Edge_AI_based_precision_irrigation/refs/heads/main/output_data_with_ET0.csv" TargetMode="External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AYRUS06/Edge_AI_based_precision_irriga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85BE3B-E4BA-34E0-AD15-AD054E14DC48}"/>
              </a:ext>
            </a:extLst>
          </p:cNvPr>
          <p:cNvSpPr/>
          <p:nvPr/>
        </p:nvSpPr>
        <p:spPr>
          <a:xfrm>
            <a:off x="-4762" y="-900"/>
            <a:ext cx="18283238" cy="1572524"/>
          </a:xfrm>
          <a:prstGeom prst="rect">
            <a:avLst/>
          </a:prstGeom>
          <a:solidFill>
            <a:srgbClr val="125C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8E69F-6E2C-4F8E-8B76-5BF25C151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68792" y="0"/>
            <a:ext cx="13152069" cy="766482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Arial Black" panose="020B0A04020102020204" pitchFamily="34" charset="0"/>
              </a:rPr>
              <a:t>Edge-Based Smart Irrigation System For Precision Agriculture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BEE55-4052-5138-4E82-00D79ACEB8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68794" y="879487"/>
            <a:ext cx="13152069" cy="494897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100" i="1" dirty="0">
                <a:solidFill>
                  <a:schemeClr val="accent5">
                    <a:lumMod val="40000"/>
                    <a:lumOff val="60000"/>
                  </a:schemeClr>
                </a:solidFill>
                <a:ea typeface="Microsoft Sans Serif" panose="020B0604020202020204" pitchFamily="34" charset="0"/>
              </a:rPr>
              <a:t>Maharudra</a:t>
            </a:r>
            <a:r>
              <a:rPr lang="en-US" sz="21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100" i="1" dirty="0">
                <a:solidFill>
                  <a:schemeClr val="accent5">
                    <a:lumMod val="40000"/>
                    <a:lumOff val="60000"/>
                  </a:schemeClr>
                </a:solidFill>
                <a:ea typeface="Microsoft Sans Serif" panose="020B0604020202020204" pitchFamily="34" charset="0"/>
              </a:rPr>
              <a:t>DM</a:t>
            </a:r>
            <a:r>
              <a:rPr lang="en-US" sz="21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), Nikhil N S(DM), Surya Tomar(DM), and Pandarasamy Arjunan</a:t>
            </a:r>
            <a:endParaRPr lang="en-SG" sz="2100" i="1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799CAB3-6D55-D0E7-DD0E-0CB592DF0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9724" r="19603" b="12061"/>
          <a:stretch/>
        </p:blipFill>
        <p:spPr bwMode="auto">
          <a:xfrm>
            <a:off x="65423" y="-900"/>
            <a:ext cx="1551684" cy="147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36732C-05A5-8F03-BB55-4A964F10D4C3}"/>
              </a:ext>
            </a:extLst>
          </p:cNvPr>
          <p:cNvSpPr txBox="1">
            <a:spLocks/>
          </p:cNvSpPr>
          <p:nvPr/>
        </p:nvSpPr>
        <p:spPr>
          <a:xfrm>
            <a:off x="6330137" y="1888916"/>
            <a:ext cx="5670000" cy="8099943"/>
          </a:xfrm>
          <a:prstGeom prst="roundRect">
            <a:avLst>
              <a:gd name="adj" fmla="val 2265"/>
            </a:avLst>
          </a:prstGeom>
          <a:solidFill>
            <a:schemeClr val="bg1"/>
          </a:solidFill>
          <a:ln w="19050">
            <a:solidFill>
              <a:srgbClr val="125C99"/>
            </a:solidFill>
          </a:ln>
          <a:effectLst/>
        </p:spPr>
        <p:txBody>
          <a:bodyPr/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125C9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Dataset / Data collection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Historical Climate Data Collection &amp; Labeling Retrieved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34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years of daily records (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T₂M₍ₘᵢₙ₎, T₂M₍ₘₐₓ₎, RH₂ₘ, WS₂ₘ, ALLSKY_SFC_SW_DWN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) from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  <a:hlinkClick r:id="rId3"/>
              </a:rPr>
              <a:t>NASA POWER API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Computed daily reference evapotranspiration (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ET₀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) via the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FAO 56 Penman–Monteith equation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to generate supervised labels.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</a:br>
            <a:endParaRPr lang="en-US" sz="2100" dirty="0">
              <a:solidFill>
                <a:schemeClr val="tx1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Data Preprocessing &amp; Feature</a:t>
            </a:r>
          </a:p>
          <a:p>
            <a:pPr marL="0" indent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Selection Cleaned data by removing outliers;                     applied. Performed correlation analysis; selected the three most predictive features: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T₂M₍ₘₐₓ₎, RH₂ₘ, and ALLSKY_SFC_SW_DWN. </a:t>
            </a:r>
          </a:p>
          <a:p>
            <a:pPr marL="0" indent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  <a:buNone/>
            </a:pPr>
            <a:r>
              <a:rPr lang="en-US" sz="2400" b="1" dirty="0">
                <a:solidFill>
                  <a:srgbClr val="125C9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Edge AI Model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Predicts ET0 on the basis of parameters we get from API on Raspberry Pi Pico.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Model compression: 18kb(original model size) to 12kb (compressed model size)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Model characteristics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Size before and after compression.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Latency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412D320-5697-762E-00C0-FE767DFCEDE1}"/>
              </a:ext>
            </a:extLst>
          </p:cNvPr>
          <p:cNvSpPr txBox="1">
            <a:spLocks/>
          </p:cNvSpPr>
          <p:nvPr/>
        </p:nvSpPr>
        <p:spPr>
          <a:xfrm>
            <a:off x="291072" y="1888915"/>
            <a:ext cx="5670000" cy="8286119"/>
          </a:xfrm>
          <a:prstGeom prst="roundRect">
            <a:avLst>
              <a:gd name="adj" fmla="val 3051"/>
            </a:avLst>
          </a:prstGeom>
          <a:solidFill>
            <a:schemeClr val="bg1"/>
          </a:solidFill>
          <a:ln w="19050">
            <a:solidFill>
              <a:srgbClr val="125C99"/>
            </a:solidFill>
            <a:extLst>
              <a:ext uri="{C807C97D-BFC1-408E-A445-0C87EB9F89A2}">
                <ask:lineSketchStyleProps xmlns:ask="http://schemas.microsoft.com/office/drawing/2018/sketchyshapes" sd="3416048571">
                  <a:custGeom>
                    <a:avLst/>
                    <a:gdLst>
                      <a:gd name="connsiteX0" fmla="*/ 0 w 3780000"/>
                      <a:gd name="connsiteY0" fmla="*/ 0 h 5336255"/>
                      <a:gd name="connsiteX1" fmla="*/ 516600 w 3780000"/>
                      <a:gd name="connsiteY1" fmla="*/ 0 h 5336255"/>
                      <a:gd name="connsiteX2" fmla="*/ 1222200 w 3780000"/>
                      <a:gd name="connsiteY2" fmla="*/ 0 h 5336255"/>
                      <a:gd name="connsiteX3" fmla="*/ 1776600 w 3780000"/>
                      <a:gd name="connsiteY3" fmla="*/ 0 h 5336255"/>
                      <a:gd name="connsiteX4" fmla="*/ 2444400 w 3780000"/>
                      <a:gd name="connsiteY4" fmla="*/ 0 h 5336255"/>
                      <a:gd name="connsiteX5" fmla="*/ 2961000 w 3780000"/>
                      <a:gd name="connsiteY5" fmla="*/ 0 h 5336255"/>
                      <a:gd name="connsiteX6" fmla="*/ 3780000 w 3780000"/>
                      <a:gd name="connsiteY6" fmla="*/ 0 h 5336255"/>
                      <a:gd name="connsiteX7" fmla="*/ 3780000 w 3780000"/>
                      <a:gd name="connsiteY7" fmla="*/ 560307 h 5336255"/>
                      <a:gd name="connsiteX8" fmla="*/ 3780000 w 3780000"/>
                      <a:gd name="connsiteY8" fmla="*/ 1227339 h 5336255"/>
                      <a:gd name="connsiteX9" fmla="*/ 3780000 w 3780000"/>
                      <a:gd name="connsiteY9" fmla="*/ 1841008 h 5336255"/>
                      <a:gd name="connsiteX10" fmla="*/ 3780000 w 3780000"/>
                      <a:gd name="connsiteY10" fmla="*/ 2401315 h 5336255"/>
                      <a:gd name="connsiteX11" fmla="*/ 3780000 w 3780000"/>
                      <a:gd name="connsiteY11" fmla="*/ 2961622 h 5336255"/>
                      <a:gd name="connsiteX12" fmla="*/ 3780000 w 3780000"/>
                      <a:gd name="connsiteY12" fmla="*/ 3682016 h 5336255"/>
                      <a:gd name="connsiteX13" fmla="*/ 3780000 w 3780000"/>
                      <a:gd name="connsiteY13" fmla="*/ 4349048 h 5336255"/>
                      <a:gd name="connsiteX14" fmla="*/ 3780000 w 3780000"/>
                      <a:gd name="connsiteY14" fmla="*/ 5336255 h 5336255"/>
                      <a:gd name="connsiteX15" fmla="*/ 3263400 w 3780000"/>
                      <a:gd name="connsiteY15" fmla="*/ 5336255 h 5336255"/>
                      <a:gd name="connsiteX16" fmla="*/ 2557800 w 3780000"/>
                      <a:gd name="connsiteY16" fmla="*/ 5336255 h 5336255"/>
                      <a:gd name="connsiteX17" fmla="*/ 2003400 w 3780000"/>
                      <a:gd name="connsiteY17" fmla="*/ 5336255 h 5336255"/>
                      <a:gd name="connsiteX18" fmla="*/ 1297800 w 3780000"/>
                      <a:gd name="connsiteY18" fmla="*/ 5336255 h 5336255"/>
                      <a:gd name="connsiteX19" fmla="*/ 781200 w 3780000"/>
                      <a:gd name="connsiteY19" fmla="*/ 5336255 h 5336255"/>
                      <a:gd name="connsiteX20" fmla="*/ 0 w 3780000"/>
                      <a:gd name="connsiteY20" fmla="*/ 5336255 h 5336255"/>
                      <a:gd name="connsiteX21" fmla="*/ 0 w 3780000"/>
                      <a:gd name="connsiteY21" fmla="*/ 4722586 h 5336255"/>
                      <a:gd name="connsiteX22" fmla="*/ 0 w 3780000"/>
                      <a:gd name="connsiteY22" fmla="*/ 4108916 h 5336255"/>
                      <a:gd name="connsiteX23" fmla="*/ 0 w 3780000"/>
                      <a:gd name="connsiteY23" fmla="*/ 3441884 h 5336255"/>
                      <a:gd name="connsiteX24" fmla="*/ 0 w 3780000"/>
                      <a:gd name="connsiteY24" fmla="*/ 2774853 h 5336255"/>
                      <a:gd name="connsiteX25" fmla="*/ 0 w 3780000"/>
                      <a:gd name="connsiteY25" fmla="*/ 2001096 h 5336255"/>
                      <a:gd name="connsiteX26" fmla="*/ 0 w 3780000"/>
                      <a:gd name="connsiteY26" fmla="*/ 1387426 h 5336255"/>
                      <a:gd name="connsiteX27" fmla="*/ 0 w 3780000"/>
                      <a:gd name="connsiteY27" fmla="*/ 827120 h 5336255"/>
                      <a:gd name="connsiteX28" fmla="*/ 0 w 3780000"/>
                      <a:gd name="connsiteY28" fmla="*/ 0 h 5336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780000" h="5336255" fill="none" extrusionOk="0">
                        <a:moveTo>
                          <a:pt x="0" y="0"/>
                        </a:moveTo>
                        <a:cubicBezTo>
                          <a:pt x="184711" y="-2424"/>
                          <a:pt x="376809" y="-12452"/>
                          <a:pt x="516600" y="0"/>
                        </a:cubicBezTo>
                        <a:cubicBezTo>
                          <a:pt x="656391" y="12452"/>
                          <a:pt x="943668" y="916"/>
                          <a:pt x="1222200" y="0"/>
                        </a:cubicBezTo>
                        <a:cubicBezTo>
                          <a:pt x="1500732" y="-916"/>
                          <a:pt x="1649691" y="-14596"/>
                          <a:pt x="1776600" y="0"/>
                        </a:cubicBezTo>
                        <a:cubicBezTo>
                          <a:pt x="1903509" y="14596"/>
                          <a:pt x="2179654" y="-25253"/>
                          <a:pt x="2444400" y="0"/>
                        </a:cubicBezTo>
                        <a:cubicBezTo>
                          <a:pt x="2709146" y="25253"/>
                          <a:pt x="2803065" y="15243"/>
                          <a:pt x="2961000" y="0"/>
                        </a:cubicBezTo>
                        <a:cubicBezTo>
                          <a:pt x="3118935" y="-15243"/>
                          <a:pt x="3406307" y="39293"/>
                          <a:pt x="3780000" y="0"/>
                        </a:cubicBezTo>
                        <a:cubicBezTo>
                          <a:pt x="3760655" y="171741"/>
                          <a:pt x="3777402" y="447824"/>
                          <a:pt x="3780000" y="560307"/>
                        </a:cubicBezTo>
                        <a:cubicBezTo>
                          <a:pt x="3782598" y="672790"/>
                          <a:pt x="3747924" y="983891"/>
                          <a:pt x="3780000" y="1227339"/>
                        </a:cubicBezTo>
                        <a:cubicBezTo>
                          <a:pt x="3812076" y="1470787"/>
                          <a:pt x="3759266" y="1660769"/>
                          <a:pt x="3780000" y="1841008"/>
                        </a:cubicBezTo>
                        <a:cubicBezTo>
                          <a:pt x="3800734" y="2021247"/>
                          <a:pt x="3755525" y="2286708"/>
                          <a:pt x="3780000" y="2401315"/>
                        </a:cubicBezTo>
                        <a:cubicBezTo>
                          <a:pt x="3804475" y="2515922"/>
                          <a:pt x="3805741" y="2808611"/>
                          <a:pt x="3780000" y="2961622"/>
                        </a:cubicBezTo>
                        <a:cubicBezTo>
                          <a:pt x="3754259" y="3114633"/>
                          <a:pt x="3785576" y="3400446"/>
                          <a:pt x="3780000" y="3682016"/>
                        </a:cubicBezTo>
                        <a:cubicBezTo>
                          <a:pt x="3774424" y="3963586"/>
                          <a:pt x="3809998" y="4167648"/>
                          <a:pt x="3780000" y="4349048"/>
                        </a:cubicBezTo>
                        <a:cubicBezTo>
                          <a:pt x="3750002" y="4530448"/>
                          <a:pt x="3804152" y="4866333"/>
                          <a:pt x="3780000" y="5336255"/>
                        </a:cubicBezTo>
                        <a:cubicBezTo>
                          <a:pt x="3663918" y="5352286"/>
                          <a:pt x="3430195" y="5325654"/>
                          <a:pt x="3263400" y="5336255"/>
                        </a:cubicBezTo>
                        <a:cubicBezTo>
                          <a:pt x="3096605" y="5346856"/>
                          <a:pt x="2748874" y="5326711"/>
                          <a:pt x="2557800" y="5336255"/>
                        </a:cubicBezTo>
                        <a:cubicBezTo>
                          <a:pt x="2366726" y="5345799"/>
                          <a:pt x="2176048" y="5347911"/>
                          <a:pt x="2003400" y="5336255"/>
                        </a:cubicBezTo>
                        <a:cubicBezTo>
                          <a:pt x="1830752" y="5324599"/>
                          <a:pt x="1523353" y="5367439"/>
                          <a:pt x="1297800" y="5336255"/>
                        </a:cubicBezTo>
                        <a:cubicBezTo>
                          <a:pt x="1072247" y="5305071"/>
                          <a:pt x="920697" y="5340915"/>
                          <a:pt x="781200" y="5336255"/>
                        </a:cubicBezTo>
                        <a:cubicBezTo>
                          <a:pt x="641703" y="5331595"/>
                          <a:pt x="306026" y="5353018"/>
                          <a:pt x="0" y="5336255"/>
                        </a:cubicBezTo>
                        <a:cubicBezTo>
                          <a:pt x="8534" y="5044214"/>
                          <a:pt x="-5095" y="4883375"/>
                          <a:pt x="0" y="4722586"/>
                        </a:cubicBezTo>
                        <a:cubicBezTo>
                          <a:pt x="5095" y="4561797"/>
                          <a:pt x="-2616" y="4249905"/>
                          <a:pt x="0" y="4108916"/>
                        </a:cubicBezTo>
                        <a:cubicBezTo>
                          <a:pt x="2616" y="3967927"/>
                          <a:pt x="-25654" y="3734694"/>
                          <a:pt x="0" y="3441884"/>
                        </a:cubicBezTo>
                        <a:cubicBezTo>
                          <a:pt x="25654" y="3149074"/>
                          <a:pt x="-27753" y="3006622"/>
                          <a:pt x="0" y="2774853"/>
                        </a:cubicBezTo>
                        <a:cubicBezTo>
                          <a:pt x="27753" y="2543084"/>
                          <a:pt x="27936" y="2268727"/>
                          <a:pt x="0" y="2001096"/>
                        </a:cubicBezTo>
                        <a:cubicBezTo>
                          <a:pt x="-27936" y="1733465"/>
                          <a:pt x="-28859" y="1584062"/>
                          <a:pt x="0" y="1387426"/>
                        </a:cubicBezTo>
                        <a:cubicBezTo>
                          <a:pt x="28859" y="1190790"/>
                          <a:pt x="4787" y="1002597"/>
                          <a:pt x="0" y="827120"/>
                        </a:cubicBezTo>
                        <a:cubicBezTo>
                          <a:pt x="-4787" y="651643"/>
                          <a:pt x="12804" y="192037"/>
                          <a:pt x="0" y="0"/>
                        </a:cubicBezTo>
                        <a:close/>
                      </a:path>
                      <a:path w="3780000" h="5336255" stroke="0" extrusionOk="0">
                        <a:moveTo>
                          <a:pt x="0" y="0"/>
                        </a:moveTo>
                        <a:cubicBezTo>
                          <a:pt x="219438" y="-4737"/>
                          <a:pt x="483551" y="3787"/>
                          <a:pt x="630000" y="0"/>
                        </a:cubicBezTo>
                        <a:cubicBezTo>
                          <a:pt x="776449" y="-3787"/>
                          <a:pt x="989567" y="-4548"/>
                          <a:pt x="1184400" y="0"/>
                        </a:cubicBezTo>
                        <a:cubicBezTo>
                          <a:pt x="1379233" y="4548"/>
                          <a:pt x="1583422" y="34511"/>
                          <a:pt x="1890000" y="0"/>
                        </a:cubicBezTo>
                        <a:cubicBezTo>
                          <a:pt x="2196578" y="-34511"/>
                          <a:pt x="2313281" y="9263"/>
                          <a:pt x="2482200" y="0"/>
                        </a:cubicBezTo>
                        <a:cubicBezTo>
                          <a:pt x="2651119" y="-9263"/>
                          <a:pt x="2930195" y="-28815"/>
                          <a:pt x="3187800" y="0"/>
                        </a:cubicBezTo>
                        <a:cubicBezTo>
                          <a:pt x="3445405" y="28815"/>
                          <a:pt x="3530786" y="2155"/>
                          <a:pt x="3780000" y="0"/>
                        </a:cubicBezTo>
                        <a:cubicBezTo>
                          <a:pt x="3776461" y="217107"/>
                          <a:pt x="3781244" y="353782"/>
                          <a:pt x="3780000" y="613669"/>
                        </a:cubicBezTo>
                        <a:cubicBezTo>
                          <a:pt x="3778756" y="873556"/>
                          <a:pt x="3799839" y="1018578"/>
                          <a:pt x="3780000" y="1334064"/>
                        </a:cubicBezTo>
                        <a:cubicBezTo>
                          <a:pt x="3760161" y="1649550"/>
                          <a:pt x="3798446" y="1823760"/>
                          <a:pt x="3780000" y="1947733"/>
                        </a:cubicBezTo>
                        <a:cubicBezTo>
                          <a:pt x="3761554" y="2071706"/>
                          <a:pt x="3799139" y="2258606"/>
                          <a:pt x="3780000" y="2508040"/>
                        </a:cubicBezTo>
                        <a:cubicBezTo>
                          <a:pt x="3760861" y="2757474"/>
                          <a:pt x="3798794" y="2797621"/>
                          <a:pt x="3780000" y="3068347"/>
                        </a:cubicBezTo>
                        <a:cubicBezTo>
                          <a:pt x="3761206" y="3339073"/>
                          <a:pt x="3790396" y="3467294"/>
                          <a:pt x="3780000" y="3842104"/>
                        </a:cubicBezTo>
                        <a:cubicBezTo>
                          <a:pt x="3769604" y="4216914"/>
                          <a:pt x="3751665" y="4342382"/>
                          <a:pt x="3780000" y="4615861"/>
                        </a:cubicBezTo>
                        <a:cubicBezTo>
                          <a:pt x="3808335" y="4889340"/>
                          <a:pt x="3748472" y="5102661"/>
                          <a:pt x="3780000" y="5336255"/>
                        </a:cubicBezTo>
                        <a:cubicBezTo>
                          <a:pt x="3616342" y="5326000"/>
                          <a:pt x="3486768" y="5345648"/>
                          <a:pt x="3263400" y="5336255"/>
                        </a:cubicBezTo>
                        <a:cubicBezTo>
                          <a:pt x="3040032" y="5326862"/>
                          <a:pt x="2848488" y="5334659"/>
                          <a:pt x="2557800" y="5336255"/>
                        </a:cubicBezTo>
                        <a:cubicBezTo>
                          <a:pt x="2267112" y="5337851"/>
                          <a:pt x="2137427" y="5330066"/>
                          <a:pt x="1965600" y="5336255"/>
                        </a:cubicBezTo>
                        <a:cubicBezTo>
                          <a:pt x="1793773" y="5342444"/>
                          <a:pt x="1458051" y="5346854"/>
                          <a:pt x="1260000" y="5336255"/>
                        </a:cubicBezTo>
                        <a:cubicBezTo>
                          <a:pt x="1061949" y="5325656"/>
                          <a:pt x="872399" y="5354829"/>
                          <a:pt x="743400" y="5336255"/>
                        </a:cubicBezTo>
                        <a:cubicBezTo>
                          <a:pt x="614401" y="5317681"/>
                          <a:pt x="353927" y="5300291"/>
                          <a:pt x="0" y="5336255"/>
                        </a:cubicBezTo>
                        <a:cubicBezTo>
                          <a:pt x="-10103" y="5012025"/>
                          <a:pt x="27365" y="4912676"/>
                          <a:pt x="0" y="4615861"/>
                        </a:cubicBezTo>
                        <a:cubicBezTo>
                          <a:pt x="-27365" y="4319046"/>
                          <a:pt x="-24488" y="4276244"/>
                          <a:pt x="0" y="4055554"/>
                        </a:cubicBezTo>
                        <a:cubicBezTo>
                          <a:pt x="24488" y="3834864"/>
                          <a:pt x="3303" y="3444606"/>
                          <a:pt x="0" y="3281797"/>
                        </a:cubicBezTo>
                        <a:cubicBezTo>
                          <a:pt x="-3303" y="3118988"/>
                          <a:pt x="-3370" y="2824568"/>
                          <a:pt x="0" y="2561402"/>
                        </a:cubicBezTo>
                        <a:cubicBezTo>
                          <a:pt x="3370" y="2298236"/>
                          <a:pt x="-2678" y="1965927"/>
                          <a:pt x="0" y="1787645"/>
                        </a:cubicBezTo>
                        <a:cubicBezTo>
                          <a:pt x="2678" y="1609363"/>
                          <a:pt x="-29537" y="1289189"/>
                          <a:pt x="0" y="1120614"/>
                        </a:cubicBezTo>
                        <a:cubicBezTo>
                          <a:pt x="29537" y="952039"/>
                          <a:pt x="6862" y="2744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125C9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 marL="378000" algn="just">
              <a:lnSpc>
                <a:spcPct val="113000"/>
              </a:lnSpc>
              <a:spcBef>
                <a:spcPts val="900"/>
              </a:spcBef>
              <a:spcAft>
                <a:spcPts val="900"/>
              </a:spcAft>
              <a:buClr>
                <a:srgbClr val="125C99"/>
              </a:buClr>
            </a:pPr>
            <a:r>
              <a:rPr lang="en-US" sz="1800" dirty="0"/>
              <a:t>Lack of knowledge about crop water requirements and reliance on traditional irrigation methods often lead to </a:t>
            </a:r>
            <a:r>
              <a:rPr lang="en-US" sz="1800" b="1" dirty="0"/>
              <a:t>water waste, soil salinity, nutrient leaching </a:t>
            </a:r>
            <a:r>
              <a:rPr lang="en-US" sz="1800" dirty="0"/>
              <a:t>and ultimately reducing crop quality an </a:t>
            </a:r>
            <a:r>
              <a:rPr lang="en-US" sz="1800" b="1" dirty="0"/>
              <a:t>and waterlogging during the seedling stage disrupting soil aeration, causing uneven early growth </a:t>
            </a:r>
            <a:r>
              <a:rPr lang="en-US" sz="1800" dirty="0"/>
              <a:t>yield.</a:t>
            </a:r>
            <a:br>
              <a:rPr lang="en-US" sz="1800" dirty="0"/>
            </a:br>
            <a:r>
              <a:rPr lang="en-US" sz="1800" dirty="0"/>
              <a:t>There is a pressing </a:t>
            </a:r>
            <a:r>
              <a:rPr lang="en-US" sz="1800" b="1" dirty="0"/>
              <a:t>need for a fully autonomous, edge-computed precision irrigation system</a:t>
            </a:r>
            <a:r>
              <a:rPr lang="en-US" sz="1800" dirty="0"/>
              <a:t> that dynamically adjusts to crop growth stages, real-time soil conditions and weather variability.</a:t>
            </a:r>
            <a:endParaRPr lang="en-US" sz="2100" dirty="0">
              <a:solidFill>
                <a:schemeClr val="tx1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125C9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altLang="en-US" sz="2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ts val="300"/>
              </a:spcBef>
              <a:buClrTx/>
              <a:buSzTx/>
            </a:pPr>
            <a:r>
              <a:rPr lang="en-US" altLang="en-US" sz="1650" b="1" dirty="0">
                <a:solidFill>
                  <a:schemeClr val="tx1"/>
                </a:solidFill>
                <a:latin typeface="Arial" panose="020B0604020202020204" pitchFamily="34" charset="0"/>
              </a:rPr>
              <a:t>ET₀ Prediction: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 Calculate daily reference evapotranspiration from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</a:rPr>
              <a:t>T₂Mmax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, RH and radiation.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300"/>
              </a:spcBef>
              <a:buClrTx/>
              <a:buSzTx/>
            </a:pPr>
            <a:r>
              <a:rPr lang="en-US" altLang="en-US" sz="1650" b="1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en-US" sz="1650" b="1" dirty="0">
                <a:solidFill>
                  <a:schemeClr val="tx1"/>
                </a:solidFill>
                <a:latin typeface="Arial" panose="020B0604020202020204" pitchFamily="34" charset="0"/>
              </a:rPr>
              <a:t> Derivation: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 Multiply ET₀ by growth-stage crop coefficient (Kc) to get actual crop water demand.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300"/>
              </a:spcBef>
              <a:buClrTx/>
              <a:buSzTx/>
            </a:pPr>
            <a:r>
              <a:rPr lang="en-US" altLang="en-US" sz="1650" b="1" dirty="0">
                <a:solidFill>
                  <a:schemeClr val="tx1"/>
                </a:solidFill>
                <a:latin typeface="Arial" panose="020B0604020202020204" pitchFamily="34" charset="0"/>
              </a:rPr>
              <a:t>Soil Sensing: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 Capacitive moisture sensor measures volumetric water content, converts to available water depth.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300"/>
              </a:spcBef>
              <a:buClrTx/>
              <a:buSzTx/>
            </a:pPr>
            <a:r>
              <a:rPr lang="en-US" altLang="en-US" sz="1650" b="1" dirty="0">
                <a:solidFill>
                  <a:schemeClr val="tx1"/>
                </a:solidFill>
                <a:latin typeface="Arial" panose="020B0604020202020204" pitchFamily="34" charset="0"/>
              </a:rPr>
              <a:t>Edge Computation: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 Raspberry Pi Pico W runs rule-based/ML fusion of </a:t>
            </a:r>
            <a:r>
              <a:rPr lang="en-US" altLang="en-US" sz="165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 and soil data to determine irrigation volume and timing.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300"/>
              </a:spcBef>
              <a:buClrTx/>
              <a:buSzTx/>
            </a:pPr>
            <a:r>
              <a:rPr lang="en-US" altLang="en-US" sz="1650" b="1" dirty="0">
                <a:solidFill>
                  <a:schemeClr val="tx1"/>
                </a:solidFill>
                <a:latin typeface="Arial" panose="020B0604020202020204" pitchFamily="34" charset="0"/>
              </a:rPr>
              <a:t>Automated Actuation:</a:t>
            </a:r>
            <a:r>
              <a:rPr lang="en-US" alt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 ESP32 node via MQTT drives pump relay for the computed duration, ensuring precise delivery.</a:t>
            </a:r>
          </a:p>
          <a:p>
            <a:pPr marL="0" indent="0" defTabSz="1371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spcAft>
                <a:spcPts val="900"/>
              </a:spcAft>
              <a:buNone/>
            </a:pPr>
            <a:endParaRPr lang="en-US" sz="2100" b="1" dirty="0">
              <a:solidFill>
                <a:schemeClr val="accent2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SG" sz="2400" dirty="0">
              <a:solidFill>
                <a:schemeClr val="tx1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BABF6A8-7401-ECC0-E079-ACEFADACDC96}"/>
              </a:ext>
            </a:extLst>
          </p:cNvPr>
          <p:cNvSpPr txBox="1">
            <a:spLocks/>
          </p:cNvSpPr>
          <p:nvPr/>
        </p:nvSpPr>
        <p:spPr>
          <a:xfrm>
            <a:off x="12369201" y="1888916"/>
            <a:ext cx="5670000" cy="8099943"/>
          </a:xfrm>
          <a:prstGeom prst="roundRect">
            <a:avLst>
              <a:gd name="adj" fmla="val 3312"/>
            </a:avLst>
          </a:prstGeom>
          <a:solidFill>
            <a:schemeClr val="bg1"/>
          </a:solidFill>
          <a:ln w="19050">
            <a:solidFill>
              <a:srgbClr val="125C99"/>
            </a:solidFill>
          </a:ln>
          <a:effectLst/>
        </p:spPr>
        <p:txBody>
          <a:bodyPr/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Graphik Light" panose="020B0403030202060203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125C9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Hardware and Software spec.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Raspberry Pi Pico()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ESP32 Microcontroller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Soil Moisture Sensor (Analog)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Relay Module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Water pump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endParaRPr lang="en-US" sz="2100" dirty="0">
              <a:solidFill>
                <a:schemeClr val="tx1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125C99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Prototype &amp; demonstration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TODO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125C99"/>
              </a:buClr>
            </a:pPr>
            <a:endParaRPr lang="en-US" sz="2100" dirty="0">
              <a:solidFill>
                <a:schemeClr val="tx1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Link/QR to GitHub, video, etc.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  <a:hlinkClick r:id="rId4"/>
              </a:rPr>
              <a:t>Project git link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ea typeface="Microsoft Sans Serif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DB393-820E-F828-5594-BAD8C234D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07" y="243570"/>
            <a:ext cx="1227639" cy="1227639"/>
          </a:xfrm>
          <a:prstGeom prst="rect">
            <a:avLst/>
          </a:prstGeom>
          <a:noFill/>
          <a:effectLst>
            <a:glow rad="127000">
              <a:schemeClr val="bg1"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60A18BE-6734-C564-1596-8CD54D25245B}"/>
              </a:ext>
            </a:extLst>
          </p:cNvPr>
          <p:cNvGrpSpPr/>
          <p:nvPr/>
        </p:nvGrpSpPr>
        <p:grpSpPr>
          <a:xfrm>
            <a:off x="16573132" y="32840"/>
            <a:ext cx="1656971" cy="1472109"/>
            <a:chOff x="11086021" y="66343"/>
            <a:chExt cx="968955" cy="9814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3ECC86-E47A-A480-FB3B-DFF3A9E3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3" b="96893" l="7626" r="93957">
                          <a14:foregroundMark x1="25180" y1="16124" x2="25180" y2="16124"/>
                          <a14:foregroundMark x1="23741" y1="15680" x2="8058" y2="35651"/>
                          <a14:foregroundMark x1="8058" y1="35651" x2="7626" y2="37130"/>
                          <a14:foregroundMark x1="36259" y1="9320" x2="63165" y2="8136"/>
                          <a14:foregroundMark x1="63165" y1="8136" x2="75252" y2="13018"/>
                          <a14:foregroundMark x1="75252" y1="13018" x2="80719" y2="21006"/>
                          <a14:foregroundMark x1="80719" y1="21006" x2="81151" y2="22781"/>
                          <a14:foregroundMark x1="84317" y1="28994" x2="89640" y2="44970"/>
                          <a14:foregroundMark x1="89640" y1="44970" x2="87914" y2="69083"/>
                          <a14:foregroundMark x1="87914" y1="69083" x2="86331" y2="71598"/>
                          <a14:foregroundMark x1="46619" y1="3698" x2="54532" y2="2663"/>
                          <a14:foregroundMark x1="54532" y1="2663" x2="54532" y2="2663"/>
                          <a14:foregroundMark x1="38705" y1="91272" x2="51942" y2="93491"/>
                          <a14:foregroundMark x1="51942" y1="93491" x2="61583" y2="92899"/>
                          <a14:foregroundMark x1="61583" y1="92899" x2="63885" y2="88905"/>
                          <a14:foregroundMark x1="43885" y1="97041" x2="50072" y2="96893"/>
                          <a14:foregroundMark x1="93957" y1="63757" x2="93813" y2="551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86021" y="66343"/>
              <a:ext cx="968955" cy="9814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F55A81-5CF7-1769-5587-AD25DA9C1264}"/>
                </a:ext>
              </a:extLst>
            </p:cNvPr>
            <p:cNvSpPr txBox="1"/>
            <p:nvPr/>
          </p:nvSpPr>
          <p:spPr>
            <a:xfrm>
              <a:off x="11129805" y="344022"/>
              <a:ext cx="866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Sans Serif" panose="020B0604020202020204" pitchFamily="34" charset="0"/>
                  <a:cs typeface="Arial" panose="020B0604020202020204" pitchFamily="34" charset="0"/>
                </a:rPr>
                <a:t>Edge AI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  <a:latin typeface="Arial Black" panose="020B0A04020102020204" pitchFamily="34" charset="0"/>
                  <a:ea typeface="Microsoft Sans Serif" panose="020B0604020202020204" pitchFamily="34" charset="0"/>
                  <a:cs typeface="Arial" panose="020B0604020202020204" pitchFamily="34" charset="0"/>
                </a:rPr>
                <a:t>2025</a:t>
              </a:r>
              <a:endParaRPr lang="en-SG" sz="15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81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060" y="1028700"/>
            <a:ext cx="5477643" cy="3303527"/>
          </a:xfrm>
          <a:custGeom>
            <a:avLst/>
            <a:gdLst/>
            <a:ahLst/>
            <a:cxnLst/>
            <a:rect l="l" t="t" r="r" b="b"/>
            <a:pathLst>
              <a:path w="5477643" h="3303527">
                <a:moveTo>
                  <a:pt x="0" y="0"/>
                </a:moveTo>
                <a:lnTo>
                  <a:pt x="5477643" y="0"/>
                </a:lnTo>
                <a:lnTo>
                  <a:pt x="5477643" y="3303527"/>
                </a:lnTo>
                <a:lnTo>
                  <a:pt x="0" y="3303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00763" y="5541023"/>
            <a:ext cx="9770391" cy="4042071"/>
          </a:xfrm>
          <a:custGeom>
            <a:avLst/>
            <a:gdLst/>
            <a:ahLst/>
            <a:cxnLst/>
            <a:rect l="l" t="t" r="r" b="b"/>
            <a:pathLst>
              <a:path w="9770391" h="4042071">
                <a:moveTo>
                  <a:pt x="0" y="0"/>
                </a:moveTo>
                <a:lnTo>
                  <a:pt x="9770391" y="0"/>
                </a:lnTo>
                <a:lnTo>
                  <a:pt x="9770391" y="4042071"/>
                </a:lnTo>
                <a:lnTo>
                  <a:pt x="0" y="404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907446" y="5624619"/>
            <a:ext cx="6137542" cy="3874879"/>
          </a:xfrm>
          <a:custGeom>
            <a:avLst/>
            <a:gdLst/>
            <a:ahLst/>
            <a:cxnLst/>
            <a:rect l="l" t="t" r="r" b="b"/>
            <a:pathLst>
              <a:path w="6137542" h="3874879">
                <a:moveTo>
                  <a:pt x="0" y="0"/>
                </a:moveTo>
                <a:lnTo>
                  <a:pt x="6137542" y="0"/>
                </a:lnTo>
                <a:lnTo>
                  <a:pt x="6137542" y="3874879"/>
                </a:lnTo>
                <a:lnTo>
                  <a:pt x="0" y="3874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979585" y="169766"/>
            <a:ext cx="10497710" cy="5116609"/>
          </a:xfrm>
          <a:custGeom>
            <a:avLst/>
            <a:gdLst/>
            <a:ahLst/>
            <a:cxnLst/>
            <a:rect l="l" t="t" r="r" b="b"/>
            <a:pathLst>
              <a:path w="10497710" h="5116609">
                <a:moveTo>
                  <a:pt x="0" y="0"/>
                </a:moveTo>
                <a:lnTo>
                  <a:pt x="10497710" y="0"/>
                </a:lnTo>
                <a:lnTo>
                  <a:pt x="10497710" y="5116609"/>
                </a:lnTo>
                <a:lnTo>
                  <a:pt x="0" y="5116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8" t="-13606" r="-1881" b="-56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74060" y="339725"/>
            <a:ext cx="337169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  <a:spcBef>
                <a:spcPct val="0"/>
              </a:spcBef>
            </a:pPr>
            <a:r>
              <a:rPr lang="en-US" sz="500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762" y="9717213"/>
            <a:ext cx="234243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4060" y="4418722"/>
            <a:ext cx="6152198" cy="112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3"/>
              </a:lnSpc>
              <a:spcBef>
                <a:spcPct val="0"/>
              </a:spcBef>
            </a:pPr>
            <a:r>
              <a:rPr lang="en-US" sz="2050" b="1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MLP regressor demonstrates superior predictive accuracy and generalization for ET₀ estimation, making it the preferred model for Edge‑AI–based irrigation forecasting.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0" y="0"/>
            <a:ext cx="12236187" cy="10287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51805" y="2759826"/>
            <a:ext cx="12236190" cy="752653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94769" y="-49697"/>
            <a:ext cx="10286999" cy="10385105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mart_irrigation_system_video">
            <a:hlinkClick r:id="" action="ppaction://media"/>
            <a:extLst>
              <a:ext uri="{FF2B5EF4-FFF2-40B4-BE49-F238E27FC236}">
                <a16:creationId xmlns:a16="http://schemas.microsoft.com/office/drawing/2014/main" id="{0373FDE8-9999-EED8-EC8C-40CE09CB9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808672"/>
            <a:ext cx="16916400" cy="86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44665" y="393826"/>
            <a:ext cx="9756040" cy="2447879"/>
            <a:chOff x="0" y="0"/>
            <a:chExt cx="13008054" cy="3263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08054" cy="3263839"/>
            </a:xfrm>
            <a:custGeom>
              <a:avLst/>
              <a:gdLst/>
              <a:ahLst/>
              <a:cxnLst/>
              <a:rect l="l" t="t" r="r" b="b"/>
              <a:pathLst>
                <a:path w="13008054" h="3263839">
                  <a:moveTo>
                    <a:pt x="0" y="0"/>
                  </a:moveTo>
                  <a:lnTo>
                    <a:pt x="13008054" y="0"/>
                  </a:lnTo>
                  <a:lnTo>
                    <a:pt x="13008054" y="3263839"/>
                  </a:lnTo>
                  <a:lnTo>
                    <a:pt x="0" y="3263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66619" y="555700"/>
              <a:ext cx="8267381" cy="2082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73"/>
                </a:lnSpc>
                <a:spcBef>
                  <a:spcPct val="0"/>
                </a:spcBef>
              </a:pPr>
              <a:r>
                <a:rPr lang="en-US" sz="5729" b="1">
                  <a:solidFill>
                    <a:srgbClr val="84E3F8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CHALLENGES &amp; MITIGATIONS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23770" y="8674306"/>
            <a:ext cx="18688947" cy="3721654"/>
            <a:chOff x="0" y="0"/>
            <a:chExt cx="4922192" cy="9801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980189"/>
            </a:xfrm>
            <a:custGeom>
              <a:avLst/>
              <a:gdLst/>
              <a:ahLst/>
              <a:cxnLst/>
              <a:rect l="l" t="t" r="r" b="b"/>
              <a:pathLst>
                <a:path w="4922192" h="980189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5090" y="343225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93578" y="3750442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53718" y="6228986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6547172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2853" y="6429159"/>
            <a:ext cx="3476903" cy="48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  <a:spcBef>
                <a:spcPct val="0"/>
              </a:spcBef>
            </a:pPr>
            <a:r>
              <a:rPr lang="en-US" sz="18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CHALLENGES IN INTEGRATION OF MULTIPLE SENSORS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90827" y="4672919"/>
            <a:ext cx="6483715" cy="1991612"/>
            <a:chOff x="0" y="0"/>
            <a:chExt cx="8644953" cy="26554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960" cy="1161452"/>
            </a:xfrm>
            <a:custGeom>
              <a:avLst/>
              <a:gdLst/>
              <a:ahLst/>
              <a:cxnLst/>
              <a:rect l="l" t="t" r="r" b="b"/>
              <a:pathLst>
                <a:path w="1182960" h="1161452">
                  <a:moveTo>
                    <a:pt x="0" y="0"/>
                  </a:moveTo>
                  <a:lnTo>
                    <a:pt x="1182960" y="0"/>
                  </a:lnTo>
                  <a:lnTo>
                    <a:pt x="1182960" y="1161452"/>
                  </a:lnTo>
                  <a:lnTo>
                    <a:pt x="0" y="1161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1480" y="414723"/>
              <a:ext cx="377802" cy="360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950">
                  <a:solidFill>
                    <a:srgbClr val="FFFFFF"/>
                  </a:solidFill>
                  <a:latin typeface="TT Lakes Neue"/>
                  <a:ea typeface="TT Lakes Neue"/>
                  <a:cs typeface="TT Lakes Neue"/>
                  <a:sym typeface="TT Lakes Neue"/>
                </a:rPr>
                <a:t>3.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40293" y="87765"/>
              <a:ext cx="5081589" cy="659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43"/>
                </a:lnSpc>
                <a:spcBef>
                  <a:spcPct val="0"/>
                </a:spcBef>
              </a:pPr>
              <a:r>
                <a:rPr lang="en-US" sz="1833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CHALLENGE: SENSOR ACCURACY DRIFTS AFTER CALIBRATION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40293" y="1218602"/>
              <a:ext cx="6804660" cy="1436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7"/>
                </a:lnSpc>
                <a:spcBef>
                  <a:spcPct val="0"/>
                </a:spcBef>
              </a:pPr>
              <a:r>
                <a:rPr lang="en-US" sz="195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Employ premium, temperature‑compensated sensors and schedule periodic, in‑situ recalibrations to maintain measurement precision.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6388" y="9717213"/>
            <a:ext cx="200251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2853" y="3585195"/>
            <a:ext cx="5036738" cy="876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CHALLENGE: INTEGRATING MULTIPLE SENSORS</a:t>
            </a:r>
          </a:p>
          <a:p>
            <a:pPr algn="l">
              <a:lnSpc>
                <a:spcPts val="2261"/>
              </a:lnSpc>
              <a:spcBef>
                <a:spcPct val="0"/>
              </a:spcBef>
            </a:pPr>
            <a:endParaRPr lang="en-US" sz="2133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5040" y="6170885"/>
            <a:ext cx="5680838" cy="18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"/>
              </a:lnSpc>
              <a:spcBef>
                <a:spcPct val="0"/>
              </a:spcBef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540938" y="4622492"/>
            <a:ext cx="5680838" cy="133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Mitigation: Use high‑quality sensors and deploy </a:t>
            </a:r>
          </a:p>
          <a:p>
            <a:pPr algn="just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ESP32 nodes—each handling a subset of </a:t>
            </a:r>
          </a:p>
          <a:p>
            <a:pPr algn="just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then aggregate data via Wi‑Fi to </a:t>
            </a:r>
          </a:p>
          <a:p>
            <a:pPr algn="just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Raspberry Pi.</a:t>
            </a:r>
          </a:p>
          <a:p>
            <a:pPr algn="just">
              <a:lnSpc>
                <a:spcPts val="2067"/>
              </a:lnSpc>
              <a:spcBef>
                <a:spcPct val="0"/>
              </a:spcBef>
            </a:pPr>
            <a:endParaRPr lang="en-US" sz="19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12052" y="7347577"/>
            <a:ext cx="5409724" cy="85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3"/>
              </a:lnSpc>
              <a:spcBef>
                <a:spcPct val="0"/>
              </a:spcBef>
            </a:pPr>
            <a:r>
              <a:rPr lang="en-US" sz="20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separate probes at each required depth and transmit readings over the integrated Wi‑Fi network to the Raspberry Pi.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-6249" r="-625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89063" y="2561394"/>
            <a:ext cx="8845540" cy="5744406"/>
            <a:chOff x="0" y="0"/>
            <a:chExt cx="11794054" cy="7659208"/>
          </a:xfrm>
        </p:grpSpPr>
        <p:sp>
          <p:nvSpPr>
            <p:cNvPr id="4" name="Freeform 4"/>
            <p:cNvSpPr/>
            <p:nvPr/>
          </p:nvSpPr>
          <p:spPr>
            <a:xfrm rot="-5400000">
              <a:off x="2208705" y="-1926141"/>
              <a:ext cx="7376644" cy="11794054"/>
            </a:xfrm>
            <a:custGeom>
              <a:avLst/>
              <a:gdLst/>
              <a:ahLst/>
              <a:cxnLst/>
              <a:rect l="l" t="t" r="r" b="b"/>
              <a:pathLst>
                <a:path w="7376644" h="11794054">
                  <a:moveTo>
                    <a:pt x="0" y="0"/>
                  </a:moveTo>
                  <a:lnTo>
                    <a:pt x="7376644" y="0"/>
                  </a:lnTo>
                  <a:lnTo>
                    <a:pt x="7376644" y="11794054"/>
                  </a:lnTo>
                  <a:lnTo>
                    <a:pt x="0" y="1179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36685" y="3278158"/>
              <a:ext cx="4520683" cy="14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29"/>
                </a:lnSpc>
                <a:spcBef>
                  <a:spcPct val="0"/>
                </a:spcBef>
              </a:pPr>
              <a:r>
                <a:rPr lang="en-US" sz="7857" b="1">
                  <a:solidFill>
                    <a:srgbClr val="FFFFFF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326783" y="2179825"/>
              <a:ext cx="5140487" cy="14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29"/>
                </a:lnSpc>
                <a:spcBef>
                  <a:spcPct val="0"/>
                </a:spcBef>
              </a:pPr>
              <a:r>
                <a:rPr lang="en-US" sz="7857" b="1">
                  <a:solidFill>
                    <a:srgbClr val="84E3F8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THANK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587311" cy="1558451"/>
            </a:xfrm>
            <a:custGeom>
              <a:avLst/>
              <a:gdLst/>
              <a:ahLst/>
              <a:cxnLst/>
              <a:rect l="l" t="t" r="r" b="b"/>
              <a:pathLst>
                <a:path w="1587311" h="1558451">
                  <a:moveTo>
                    <a:pt x="0" y="0"/>
                  </a:moveTo>
                  <a:lnTo>
                    <a:pt x="1587311" y="0"/>
                  </a:lnTo>
                  <a:lnTo>
                    <a:pt x="1587311" y="1558451"/>
                  </a:lnTo>
                  <a:lnTo>
                    <a:pt x="0" y="1558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7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434603" y="1028700"/>
            <a:ext cx="8229600" cy="8229600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5040" t="-11567" r="-602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9869" y="9693401"/>
            <a:ext cx="200251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and holding a glowing circuit board&#10;&#10;AI-generated content may be incorrect.">
            <a:extLst>
              <a:ext uri="{FF2B5EF4-FFF2-40B4-BE49-F238E27FC236}">
                <a16:creationId xmlns:a16="http://schemas.microsoft.com/office/drawing/2014/main" id="{7CDC226D-7B90-E720-146D-41BC1D6C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1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F86271C3-A086-0266-E68F-4397C16A4AB9}"/>
              </a:ext>
            </a:extLst>
          </p:cNvPr>
          <p:cNvSpPr txBox="1">
            <a:spLocks/>
          </p:cNvSpPr>
          <p:nvPr/>
        </p:nvSpPr>
        <p:spPr>
          <a:xfrm>
            <a:off x="860243" y="3467100"/>
            <a:ext cx="9916613" cy="283910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4000"/>
              </a:lnSpc>
            </a:pPr>
            <a:r>
              <a:rPr lang="en-SG" sz="4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 330: Edge AI</a:t>
            </a:r>
            <a:br>
              <a:rPr lang="en-SG" sz="4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42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Edge-Based Smart Irrigation System For Precision Agriculture</a:t>
            </a:r>
            <a:endParaRPr lang="en-SG" sz="3000" b="1" dirty="0">
              <a:solidFill>
                <a:schemeClr val="bg1">
                  <a:lumMod val="95000"/>
                </a:schemeClr>
              </a:solidFill>
              <a:latin typeface="Graphik Semibold" panose="020B0703030202060203" pitchFamily="34" charset="0"/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8BB293B0-E7B4-1667-F23B-0B535F397CB2}"/>
              </a:ext>
            </a:extLst>
          </p:cNvPr>
          <p:cNvSpPr txBox="1">
            <a:spLocks/>
          </p:cNvSpPr>
          <p:nvPr/>
        </p:nvSpPr>
        <p:spPr>
          <a:xfrm>
            <a:off x="864401" y="6683429"/>
            <a:ext cx="10431129" cy="33276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SG" sz="2700" b="1" i="1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Maharudra</a:t>
            </a:r>
            <a:r>
              <a:rPr lang="en-SG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DM, maharudrar@iisc.ac.in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SG" sz="2700" b="1" i="1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Nikhil N S</a:t>
            </a:r>
            <a:r>
              <a:rPr lang="en-SG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DM, nikhilns@iisc.ac.in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SG" sz="2700" b="1" i="1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Surya Tomar</a:t>
            </a:r>
            <a:r>
              <a:rPr lang="en-SG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DM, suryatomar@iisc.ac.in 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SG" sz="2700" b="1" i="1" spc="15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Pandarasamy</a:t>
            </a:r>
            <a:r>
              <a:rPr lang="en-SG" sz="2700" b="1" i="1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Arjunan</a:t>
            </a:r>
            <a:r>
              <a:rPr lang="en-SG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RBCCPS, samy@iisc.ac.in</a:t>
            </a:r>
            <a:endParaRPr lang="en-SG" sz="2700" spc="15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700" b="1" i="1" spc="1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Institute of Science, Bangalore</a:t>
            </a:r>
            <a:endParaRPr lang="en-SG" sz="2700" b="1" i="1" spc="15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D51D4AE-68F4-FBF7-285A-FA2D9CD2C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9724" r="19603" b="12061"/>
          <a:stretch/>
        </p:blipFill>
        <p:spPr bwMode="auto">
          <a:xfrm>
            <a:off x="958217" y="761207"/>
            <a:ext cx="2440269" cy="23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1E2129-12C3-4532-9629-F0B59F835DAA}"/>
              </a:ext>
            </a:extLst>
          </p:cNvPr>
          <p:cNvSpPr txBox="1"/>
          <p:nvPr/>
        </p:nvSpPr>
        <p:spPr>
          <a:xfrm>
            <a:off x="14268450" y="9882179"/>
            <a:ext cx="4019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371600">
              <a:defRPr/>
            </a:pPr>
            <a:r>
              <a:rPr lang="en-US" sz="1200" dirty="0">
                <a:solidFill>
                  <a:srgbClr val="A5A5A5"/>
                </a:solidFill>
                <a:latin typeface="Graphik Light" panose="020B0403030202060203" pitchFamily="34" charset="0"/>
              </a:rPr>
              <a:t>Image source: https://leverx.com</a:t>
            </a:r>
            <a:endParaRPr lang="en-SG" sz="1200" dirty="0">
              <a:solidFill>
                <a:srgbClr val="A5A5A5"/>
              </a:solidFill>
              <a:latin typeface="Graphik Light" panose="020B04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29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458" y="0"/>
            <a:ext cx="18288067" cy="10296525"/>
          </a:xfrm>
          <a:custGeom>
            <a:avLst/>
            <a:gdLst/>
            <a:ahLst/>
            <a:cxnLst/>
            <a:rect l="l" t="t" r="r" b="b"/>
            <a:pathLst>
              <a:path w="18288067" h="10296525">
                <a:moveTo>
                  <a:pt x="0" y="0"/>
                </a:moveTo>
                <a:lnTo>
                  <a:pt x="18288067" y="0"/>
                </a:lnTo>
                <a:lnTo>
                  <a:pt x="18288067" y="10296525"/>
                </a:lnTo>
                <a:lnTo>
                  <a:pt x="0" y="1029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33045" r="-43824" b="-3295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3338966" y="2165526"/>
            <a:ext cx="10162044" cy="7324201"/>
            <a:chOff x="0" y="-19049"/>
            <a:chExt cx="13549391" cy="976560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49"/>
              <a:ext cx="13549391" cy="860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9"/>
                </a:lnSpc>
              </a:pPr>
              <a:r>
                <a:rPr lang="en-US" sz="2395" b="1" dirty="0">
                  <a:solidFill>
                    <a:srgbClr val="FF914D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Lack of knowledge about  crop water requirement  leads</a:t>
              </a:r>
              <a:r>
                <a:rPr lang="en-US" sz="2395" b="1" dirty="0">
                  <a:solidFill>
                    <a:srgbClr val="FFFFFF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 </a:t>
              </a:r>
            </a:p>
            <a:p>
              <a:pPr marL="517179" lvl="1" indent="-258589" algn="l">
                <a:lnSpc>
                  <a:spcPts val="2539"/>
                </a:lnSpc>
                <a:buFont typeface="Arial"/>
                <a:buChar char="•"/>
              </a:pPr>
              <a:r>
                <a:rPr lang="en-US" sz="2395" b="1" dirty="0">
                  <a:solidFill>
                    <a:srgbClr val="FFFFFF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Traditional irrigation methods often waste water 🌊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31532"/>
              <a:ext cx="11861959" cy="1188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1"/>
                </a:lnSpc>
                <a:spcBef>
                  <a:spcPct val="0"/>
                </a:spcBef>
              </a:pPr>
              <a:r>
                <a:rPr lang="en-US" sz="2593" b="1">
                  <a:solidFill>
                    <a:srgbClr val="FF914D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Over-irrigation causes soil salinity and reduces crop quality</a:t>
              </a:r>
            </a:p>
            <a:p>
              <a:pPr marL="560011" lvl="1" indent="-280006" algn="l">
                <a:lnSpc>
                  <a:spcPts val="3631"/>
                </a:lnSpc>
                <a:buFont typeface="Arial"/>
                <a:buChar char="•"/>
              </a:pPr>
              <a:r>
                <a:rPr lang="en-US" sz="2593" b="1">
                  <a:solidFill>
                    <a:srgbClr val="FFFFF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Leaching of nutrients to the deep soil takes place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37590"/>
              <a:ext cx="12433459" cy="179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1"/>
                </a:lnSpc>
              </a:pPr>
              <a:r>
                <a:rPr lang="en-US" sz="2593" b="1">
                  <a:solidFill>
                    <a:srgbClr val="FF914D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Affecting to Seedling-stage crops</a:t>
              </a:r>
            </a:p>
            <a:p>
              <a:pPr marL="560011" lvl="1" indent="-280006" algn="l">
                <a:lnSpc>
                  <a:spcPts val="3631"/>
                </a:lnSpc>
                <a:buFont typeface="Arial"/>
                <a:buChar char="•"/>
              </a:pPr>
              <a:r>
                <a:rPr lang="en-US" sz="2593" b="1">
                  <a:solidFill>
                    <a:srgbClr val="FFFFF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Waterlogging during seedling stages disrupts soil aeration, causing uneven plant growth at early stages leads to drop in crop yield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48447"/>
              <a:ext cx="13231891" cy="179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1"/>
                </a:lnSpc>
              </a:pPr>
              <a:r>
                <a:rPr lang="en-US" sz="2593" b="1">
                  <a:solidFill>
                    <a:srgbClr val="FF914D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Need for a fully autonomous, edge-computed precision irrigation system</a:t>
              </a:r>
            </a:p>
            <a:p>
              <a:pPr marL="560011" lvl="1" indent="-280006" algn="l">
                <a:lnSpc>
                  <a:spcPts val="3631"/>
                </a:lnSpc>
                <a:buFont typeface="Arial"/>
                <a:buChar char="•"/>
              </a:pPr>
              <a:r>
                <a:rPr lang="en-US" sz="2593" b="1">
                  <a:solidFill>
                    <a:srgbClr val="FFFFF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edge-computed precision irrigation system that dynamically responds to crop growth stages, real-time soil conditions, and weather variability.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1178" y="1556612"/>
            <a:ext cx="1953155" cy="1917643"/>
            <a:chOff x="0" y="0"/>
            <a:chExt cx="2604206" cy="25568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4206" cy="2556857"/>
            </a:xfrm>
            <a:custGeom>
              <a:avLst/>
              <a:gdLst/>
              <a:ahLst/>
              <a:cxnLst/>
              <a:rect l="l" t="t" r="r" b="b"/>
              <a:pathLst>
                <a:path w="2604206" h="2556857">
                  <a:moveTo>
                    <a:pt x="0" y="0"/>
                  </a:moveTo>
                  <a:lnTo>
                    <a:pt x="2604206" y="0"/>
                  </a:lnTo>
                  <a:lnTo>
                    <a:pt x="2604206" y="2556857"/>
                  </a:lnTo>
                  <a:lnTo>
                    <a:pt x="0" y="2556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27229" y="203554"/>
              <a:ext cx="2149749" cy="2149749"/>
              <a:chOff x="0" y="0"/>
              <a:chExt cx="14840029" cy="1484002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BBD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55695" r="-5569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201178" y="3661761"/>
            <a:ext cx="1953155" cy="1917643"/>
            <a:chOff x="0" y="0"/>
            <a:chExt cx="2604206" cy="25568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04206" cy="2556857"/>
            </a:xfrm>
            <a:custGeom>
              <a:avLst/>
              <a:gdLst/>
              <a:ahLst/>
              <a:cxnLst/>
              <a:rect l="l" t="t" r="r" b="b"/>
              <a:pathLst>
                <a:path w="2604206" h="2556857">
                  <a:moveTo>
                    <a:pt x="0" y="0"/>
                  </a:moveTo>
                  <a:lnTo>
                    <a:pt x="2604206" y="0"/>
                  </a:lnTo>
                  <a:lnTo>
                    <a:pt x="2604206" y="2556857"/>
                  </a:lnTo>
                  <a:lnTo>
                    <a:pt x="0" y="2556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227229" y="203554"/>
              <a:ext cx="2149749" cy="2149749"/>
              <a:chOff x="0" y="0"/>
              <a:chExt cx="14840029" cy="1484002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BBD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99412" r="-2079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201178" y="5769904"/>
            <a:ext cx="1953155" cy="1917643"/>
            <a:chOff x="0" y="0"/>
            <a:chExt cx="2604206" cy="25568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04206" cy="2556857"/>
            </a:xfrm>
            <a:custGeom>
              <a:avLst/>
              <a:gdLst/>
              <a:ahLst/>
              <a:cxnLst/>
              <a:rect l="l" t="t" r="r" b="b"/>
              <a:pathLst>
                <a:path w="2604206" h="2556857">
                  <a:moveTo>
                    <a:pt x="0" y="0"/>
                  </a:moveTo>
                  <a:lnTo>
                    <a:pt x="2604206" y="0"/>
                  </a:lnTo>
                  <a:lnTo>
                    <a:pt x="2604206" y="2556857"/>
                  </a:lnTo>
                  <a:lnTo>
                    <a:pt x="0" y="2556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227229" y="203554"/>
              <a:ext cx="2149749" cy="2149749"/>
              <a:chOff x="0" y="0"/>
              <a:chExt cx="14840029" cy="1484002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BBD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4801" r="-2480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201178" y="7878047"/>
            <a:ext cx="1953155" cy="1917643"/>
            <a:chOff x="0" y="0"/>
            <a:chExt cx="2604206" cy="255685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04206" cy="2556857"/>
            </a:xfrm>
            <a:custGeom>
              <a:avLst/>
              <a:gdLst/>
              <a:ahLst/>
              <a:cxnLst/>
              <a:rect l="l" t="t" r="r" b="b"/>
              <a:pathLst>
                <a:path w="2604206" h="2556857">
                  <a:moveTo>
                    <a:pt x="0" y="0"/>
                  </a:moveTo>
                  <a:lnTo>
                    <a:pt x="2604206" y="0"/>
                  </a:lnTo>
                  <a:lnTo>
                    <a:pt x="2604206" y="2556857"/>
                  </a:lnTo>
                  <a:lnTo>
                    <a:pt x="0" y="2556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227229" y="203554"/>
              <a:ext cx="2149749" cy="2149749"/>
              <a:chOff x="0" y="0"/>
              <a:chExt cx="14840029" cy="1484002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00BBD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54789" r="-449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3" name="TextBox 33"/>
          <p:cNvSpPr txBox="1"/>
          <p:nvPr/>
        </p:nvSpPr>
        <p:spPr>
          <a:xfrm>
            <a:off x="715600" y="634284"/>
            <a:ext cx="10161950" cy="87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0"/>
              </a:lnSpc>
              <a:spcBef>
                <a:spcPct val="0"/>
              </a:spcBef>
            </a:pPr>
            <a:r>
              <a:rPr lang="en-US" sz="63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5118" y="9824265"/>
            <a:ext cx="234428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600053" y="331621"/>
            <a:ext cx="7087895" cy="1778417"/>
            <a:chOff x="0" y="0"/>
            <a:chExt cx="9450527" cy="23712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50527" cy="2371223"/>
            </a:xfrm>
            <a:custGeom>
              <a:avLst/>
              <a:gdLst/>
              <a:ahLst/>
              <a:cxnLst/>
              <a:rect l="l" t="t" r="r" b="b"/>
              <a:pathLst>
                <a:path w="9450527" h="2371223">
                  <a:moveTo>
                    <a:pt x="0" y="0"/>
                  </a:moveTo>
                  <a:lnTo>
                    <a:pt x="9450527" y="0"/>
                  </a:lnTo>
                  <a:lnTo>
                    <a:pt x="9450527" y="2371223"/>
                  </a:lnTo>
                  <a:lnTo>
                    <a:pt x="0" y="2371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06609" y="534296"/>
              <a:ext cx="7457414" cy="1156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2"/>
                </a:lnSpc>
                <a:spcBef>
                  <a:spcPct val="0"/>
                </a:spcBef>
              </a:pPr>
              <a:r>
                <a:rPr lang="en-US" sz="6124" b="1" dirty="0">
                  <a:solidFill>
                    <a:srgbClr val="84E3F8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OBJECTIVES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58942" y="2565859"/>
            <a:ext cx="10258010" cy="6590244"/>
            <a:chOff x="0" y="0"/>
            <a:chExt cx="13677347" cy="87869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5650" cy="1115002"/>
            </a:xfrm>
            <a:custGeom>
              <a:avLst/>
              <a:gdLst/>
              <a:ahLst/>
              <a:cxnLst/>
              <a:rect l="l" t="t" r="r" b="b"/>
              <a:pathLst>
                <a:path w="1135650" h="1115002">
                  <a:moveTo>
                    <a:pt x="0" y="0"/>
                  </a:moveTo>
                  <a:lnTo>
                    <a:pt x="1135650" y="0"/>
                  </a:lnTo>
                  <a:lnTo>
                    <a:pt x="1135650" y="1115002"/>
                  </a:lnTo>
                  <a:lnTo>
                    <a:pt x="0" y="111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2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7825" y="361180"/>
              <a:ext cx="362693" cy="384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87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79813" y="104214"/>
              <a:ext cx="12197534" cy="1531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8"/>
                </a:lnSpc>
                <a:spcBef>
                  <a:spcPct val="0"/>
                </a:spcBef>
              </a:pPr>
              <a:r>
                <a:rPr lang="en-US" sz="2715" b="1" dirty="0">
                  <a:solidFill>
                    <a:srgbClr val="FF914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Predict Crop Water Demand :</a:t>
              </a:r>
              <a:r>
                <a:rPr lang="en-US" sz="2715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27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 daily reference evapotranspiration (ET₀) from forecasted meteorological data ( </a:t>
              </a:r>
              <a:r>
                <a:rPr lang="en-US" sz="2715" dirty="0" err="1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T₂Mmax</a:t>
              </a:r>
              <a:r>
                <a:rPr lang="en-US" sz="27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RH,  Radiation).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784856"/>
              <a:ext cx="1135650" cy="1114978"/>
            </a:xfrm>
            <a:custGeom>
              <a:avLst/>
              <a:gdLst/>
              <a:ahLst/>
              <a:cxnLst/>
              <a:rect l="l" t="t" r="r" b="b"/>
              <a:pathLst>
                <a:path w="1135650" h="1114978">
                  <a:moveTo>
                    <a:pt x="0" y="0"/>
                  </a:moveTo>
                  <a:lnTo>
                    <a:pt x="1135650" y="0"/>
                  </a:lnTo>
                  <a:lnTo>
                    <a:pt x="1135650" y="1114978"/>
                  </a:lnTo>
                  <a:lnTo>
                    <a:pt x="0" y="111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2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1" b="-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7825" y="2146036"/>
              <a:ext cx="362693" cy="384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87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3569688"/>
              <a:ext cx="1135650" cy="1114978"/>
            </a:xfrm>
            <a:custGeom>
              <a:avLst/>
              <a:gdLst/>
              <a:ahLst/>
              <a:cxnLst/>
              <a:rect l="l" t="t" r="r" b="b"/>
              <a:pathLst>
                <a:path w="1135650" h="1114978">
                  <a:moveTo>
                    <a:pt x="0" y="0"/>
                  </a:moveTo>
                  <a:lnTo>
                    <a:pt x="1135650" y="0"/>
                  </a:lnTo>
                  <a:lnTo>
                    <a:pt x="1135650" y="1114979"/>
                  </a:lnTo>
                  <a:lnTo>
                    <a:pt x="0" y="1114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2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b="-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7825" y="3930868"/>
              <a:ext cx="362693" cy="384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87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5354521"/>
              <a:ext cx="1135650" cy="1114978"/>
            </a:xfrm>
            <a:custGeom>
              <a:avLst/>
              <a:gdLst/>
              <a:ahLst/>
              <a:cxnLst/>
              <a:rect l="l" t="t" r="r" b="b"/>
              <a:pathLst>
                <a:path w="1135650" h="1114978">
                  <a:moveTo>
                    <a:pt x="0" y="0"/>
                  </a:moveTo>
                  <a:lnTo>
                    <a:pt x="1135650" y="0"/>
                  </a:lnTo>
                  <a:lnTo>
                    <a:pt x="1135650" y="1114978"/>
                  </a:lnTo>
                  <a:lnTo>
                    <a:pt x="0" y="111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2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1" b="-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67825" y="5715701"/>
              <a:ext cx="362693" cy="384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87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79813" y="1949913"/>
              <a:ext cx="12197534" cy="100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72"/>
                </a:lnSpc>
                <a:spcBef>
                  <a:spcPct val="0"/>
                </a:spcBef>
              </a:pPr>
              <a:r>
                <a:rPr lang="en-US" sz="2615" b="1" dirty="0">
                  <a:solidFill>
                    <a:srgbClr val="7ED957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Derive Crop </a:t>
              </a:r>
              <a:r>
                <a:rPr lang="en-US" sz="2615" b="1" dirty="0" err="1">
                  <a:solidFill>
                    <a:srgbClr val="7ED957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ETc</a:t>
              </a:r>
              <a:r>
                <a:rPr lang="en-US" sz="2615" b="1" dirty="0">
                  <a:solidFill>
                    <a:srgbClr val="7ED957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:</a:t>
              </a:r>
              <a:r>
                <a:rPr lang="en-US" sz="2615" b="1" dirty="0">
                  <a:solidFill>
                    <a:srgbClr val="FFFFFF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 </a:t>
              </a:r>
              <a:r>
                <a:rPr lang="en-US" sz="26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Incorporate growth-stage-specific crop coefficient (Kc) to obtain actual crop water requirement (</a:t>
              </a:r>
              <a:r>
                <a:rPr lang="en-US" sz="2615" dirty="0" err="1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ETc</a:t>
              </a:r>
              <a:r>
                <a:rPr lang="en-US" sz="26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79813" y="3734745"/>
              <a:ext cx="12197534" cy="1531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8"/>
                </a:lnSpc>
                <a:spcBef>
                  <a:spcPct val="0"/>
                </a:spcBef>
              </a:pPr>
              <a:r>
                <a:rPr lang="en-US" sz="2715" b="1" dirty="0">
                  <a:solidFill>
                    <a:srgbClr val="A8318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Soil Sensing:</a:t>
              </a:r>
              <a:r>
                <a:rPr lang="en-US" sz="2715" b="1" dirty="0">
                  <a:solidFill>
                    <a:srgbClr val="A83185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 </a:t>
              </a:r>
              <a:r>
                <a:rPr lang="en-US" sz="27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 capacitive soil moisture sensor  to measure volumetric water content, convert to available water depth.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79813" y="5354195"/>
              <a:ext cx="12197534" cy="1973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78"/>
                </a:lnSpc>
                <a:spcBef>
                  <a:spcPct val="0"/>
                </a:spcBef>
              </a:pPr>
              <a:r>
                <a:rPr lang="en-US" sz="2715" b="1" dirty="0">
                  <a:solidFill>
                    <a:srgbClr val="FF3131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Edge Computation:</a:t>
              </a:r>
              <a:r>
                <a:rPr lang="en-US" sz="2715" b="1" dirty="0">
                  <a:solidFill>
                    <a:srgbClr val="FFFFFF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 </a:t>
              </a:r>
              <a:r>
                <a:rPr lang="en-US" sz="27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rule-based and ML model on Raspberry Pi Pico W to fuse </a:t>
              </a:r>
              <a:r>
                <a:rPr lang="en-US" sz="2715" dirty="0" err="1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ETc</a:t>
              </a:r>
              <a:r>
                <a:rPr lang="en-US" sz="27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soil data, predict irrigation volume and time.</a:t>
              </a:r>
            </a:p>
            <a:p>
              <a:pPr algn="just">
                <a:lnSpc>
                  <a:spcPts val="2666"/>
                </a:lnSpc>
                <a:spcBef>
                  <a:spcPct val="0"/>
                </a:spcBef>
              </a:pPr>
              <a:endParaRPr lang="en-US" sz="2715" dirty="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79813" y="7324172"/>
              <a:ext cx="12197534" cy="146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72"/>
                </a:lnSpc>
                <a:spcBef>
                  <a:spcPct val="0"/>
                </a:spcBef>
              </a:pPr>
              <a:r>
                <a:rPr lang="en-US" sz="2615" b="1" dirty="0">
                  <a:solidFill>
                    <a:srgbClr val="FFDE59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Automated Actuation:</a:t>
              </a:r>
              <a:r>
                <a:rPr lang="en-US" sz="2615" b="1" dirty="0">
                  <a:solidFill>
                    <a:srgbClr val="FFFFFF"/>
                  </a:solidFill>
                  <a:latin typeface="Times New Roman Semi-Bold"/>
                  <a:ea typeface="Times New Roman Semi-Bold"/>
                  <a:cs typeface="Times New Roman Semi-Bold"/>
                  <a:sym typeface="Times New Roman Semi-Bold"/>
                </a:rPr>
                <a:t> </a:t>
              </a:r>
              <a:r>
                <a:rPr lang="en-US" sz="2615" dirty="0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Wirelessly command ESP32 node to run pump via relay for calculated duration trough MQTT, ensuring precise delivery.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7139353"/>
              <a:ext cx="1135650" cy="1114978"/>
            </a:xfrm>
            <a:custGeom>
              <a:avLst/>
              <a:gdLst/>
              <a:ahLst/>
              <a:cxnLst/>
              <a:rect l="l" t="t" r="r" b="b"/>
              <a:pathLst>
                <a:path w="1135650" h="1114978">
                  <a:moveTo>
                    <a:pt x="0" y="0"/>
                  </a:moveTo>
                  <a:lnTo>
                    <a:pt x="1135650" y="0"/>
                  </a:lnTo>
                  <a:lnTo>
                    <a:pt x="1135650" y="1114978"/>
                  </a:lnTo>
                  <a:lnTo>
                    <a:pt x="0" y="111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2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1" b="-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67825" y="7500533"/>
              <a:ext cx="362693" cy="384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87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</p:txBody>
        </p:sp>
      </p:grpSp>
      <p:pic>
        <p:nvPicPr>
          <p:cNvPr id="22" name="Picture 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1691" r="1691"/>
          <a:stretch>
            <a:fillRect/>
          </a:stretch>
        </p:blipFill>
        <p:spPr>
          <a:xfrm>
            <a:off x="452438" y="2565859"/>
            <a:ext cx="6753503" cy="541262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04800" y="9715501"/>
            <a:ext cx="22098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388820" y="8757924"/>
            <a:ext cx="1229733" cy="89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06</a:t>
            </a:r>
          </a:p>
        </p:txBody>
      </p:sp>
      <p:sp>
        <p:nvSpPr>
          <p:cNvPr id="4" name="Freeform 4"/>
          <p:cNvSpPr/>
          <p:nvPr/>
        </p:nvSpPr>
        <p:spPr>
          <a:xfrm>
            <a:off x="7388705" y="809908"/>
            <a:ext cx="10899295" cy="2734732"/>
          </a:xfrm>
          <a:custGeom>
            <a:avLst/>
            <a:gdLst/>
            <a:ahLst/>
            <a:cxnLst/>
            <a:rect l="l" t="t" r="r" b="b"/>
            <a:pathLst>
              <a:path w="10899295" h="2734732">
                <a:moveTo>
                  <a:pt x="0" y="0"/>
                </a:moveTo>
                <a:lnTo>
                  <a:pt x="10899295" y="0"/>
                </a:lnTo>
                <a:lnTo>
                  <a:pt x="10899295" y="2734732"/>
                </a:lnTo>
                <a:lnTo>
                  <a:pt x="0" y="2734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7388705" y="421375"/>
            <a:ext cx="1088631" cy="1214651"/>
            <a:chOff x="0" y="0"/>
            <a:chExt cx="1451508" cy="1619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1508" cy="1619535"/>
            </a:xfrm>
            <a:custGeom>
              <a:avLst/>
              <a:gdLst/>
              <a:ahLst/>
              <a:cxnLst/>
              <a:rect l="l" t="t" r="r" b="b"/>
              <a:pathLst>
                <a:path w="1451508" h="1619535">
                  <a:moveTo>
                    <a:pt x="0" y="0"/>
                  </a:moveTo>
                  <a:lnTo>
                    <a:pt x="1451508" y="0"/>
                  </a:lnTo>
                  <a:lnTo>
                    <a:pt x="1451508" y="1619535"/>
                  </a:lnTo>
                  <a:lnTo>
                    <a:pt x="0" y="161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97892" y="353048"/>
              <a:ext cx="734505" cy="66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5"/>
                </a:lnSpc>
                <a:spcBef>
                  <a:spcPct val="0"/>
                </a:spcBef>
              </a:pPr>
              <a:r>
                <a:rPr lang="en-US" sz="337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388705" y="3776134"/>
            <a:ext cx="10899295" cy="2734732"/>
          </a:xfrm>
          <a:custGeom>
            <a:avLst/>
            <a:gdLst/>
            <a:ahLst/>
            <a:cxnLst/>
            <a:rect l="l" t="t" r="r" b="b"/>
            <a:pathLst>
              <a:path w="10899295" h="2734732">
                <a:moveTo>
                  <a:pt x="0" y="0"/>
                </a:moveTo>
                <a:lnTo>
                  <a:pt x="10899295" y="0"/>
                </a:lnTo>
                <a:lnTo>
                  <a:pt x="10899295" y="2734732"/>
                </a:lnTo>
                <a:lnTo>
                  <a:pt x="0" y="2734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388705" y="7025216"/>
            <a:ext cx="10899295" cy="2734732"/>
          </a:xfrm>
          <a:custGeom>
            <a:avLst/>
            <a:gdLst/>
            <a:ahLst/>
            <a:cxnLst/>
            <a:rect l="l" t="t" r="r" b="b"/>
            <a:pathLst>
              <a:path w="10899295" h="2734732">
                <a:moveTo>
                  <a:pt x="0" y="0"/>
                </a:moveTo>
                <a:lnTo>
                  <a:pt x="10899295" y="0"/>
                </a:lnTo>
                <a:lnTo>
                  <a:pt x="10899295" y="2734732"/>
                </a:lnTo>
                <a:lnTo>
                  <a:pt x="0" y="2734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7388705" y="3580420"/>
            <a:ext cx="1088631" cy="1214651"/>
            <a:chOff x="0" y="0"/>
            <a:chExt cx="1451508" cy="16195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1508" cy="1619535"/>
            </a:xfrm>
            <a:custGeom>
              <a:avLst/>
              <a:gdLst/>
              <a:ahLst/>
              <a:cxnLst/>
              <a:rect l="l" t="t" r="r" b="b"/>
              <a:pathLst>
                <a:path w="1451508" h="1619535">
                  <a:moveTo>
                    <a:pt x="0" y="0"/>
                  </a:moveTo>
                  <a:lnTo>
                    <a:pt x="1451508" y="0"/>
                  </a:lnTo>
                  <a:lnTo>
                    <a:pt x="1451508" y="1619535"/>
                  </a:lnTo>
                  <a:lnTo>
                    <a:pt x="0" y="161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97892" y="353048"/>
              <a:ext cx="734505" cy="66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5"/>
                </a:lnSpc>
                <a:spcBef>
                  <a:spcPct val="0"/>
                </a:spcBef>
              </a:pPr>
              <a:r>
                <a:rPr lang="en-US" sz="337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8705" y="6739466"/>
            <a:ext cx="1088631" cy="1214651"/>
            <a:chOff x="0" y="0"/>
            <a:chExt cx="1451508" cy="16195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1508" cy="1619535"/>
            </a:xfrm>
            <a:custGeom>
              <a:avLst/>
              <a:gdLst/>
              <a:ahLst/>
              <a:cxnLst/>
              <a:rect l="l" t="t" r="r" b="b"/>
              <a:pathLst>
                <a:path w="1451508" h="1619535">
                  <a:moveTo>
                    <a:pt x="0" y="0"/>
                  </a:moveTo>
                  <a:lnTo>
                    <a:pt x="1451508" y="0"/>
                  </a:lnTo>
                  <a:lnTo>
                    <a:pt x="1451508" y="1619535"/>
                  </a:lnTo>
                  <a:lnTo>
                    <a:pt x="0" y="161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97892" y="353048"/>
              <a:ext cx="734505" cy="66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5"/>
                </a:lnSpc>
                <a:spcBef>
                  <a:spcPct val="0"/>
                </a:spcBef>
              </a:pPr>
              <a:r>
                <a:rPr lang="en-US" sz="337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3.</a:t>
              </a:r>
            </a:p>
          </p:txBody>
        </p:sp>
      </p:grpSp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517" b="231"/>
          <a:stretch>
            <a:fillRect/>
          </a:stretch>
        </p:blipFill>
        <p:spPr>
          <a:xfrm>
            <a:off x="1028700" y="1781707"/>
            <a:ext cx="4772823" cy="772037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48251" y="1318774"/>
            <a:ext cx="8052545" cy="19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sz="1875" b="1" dirty="0">
                <a:solidFill>
                  <a:srgbClr val="C6D9E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Historical Climate Data Collection &amp; Labeling</a:t>
            </a:r>
          </a:p>
          <a:p>
            <a:pPr marL="404885" lvl="1" indent="-202443" algn="l">
              <a:lnSpc>
                <a:spcPts val="2606"/>
              </a:lnSpc>
              <a:buFont typeface="Arial"/>
              <a:buChar char="•"/>
            </a:pPr>
            <a:r>
              <a:rPr lang="en-US" sz="1875" dirty="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Retrieved 34 years of daily records (T₂M₍ₘᵢₙ₎, T₂M₍ₘₐₓ₎, RH₂ₘ, WS₂ₘ, ALLSKY_SFC_SW_DWN) from NASA POWER.</a:t>
            </a:r>
          </a:p>
          <a:p>
            <a:pPr marL="404885" lvl="1" indent="-202443" algn="l">
              <a:lnSpc>
                <a:spcPts val="2606"/>
              </a:lnSpc>
              <a:buFont typeface="Arial"/>
              <a:buChar char="•"/>
            </a:pPr>
            <a:r>
              <a:rPr lang="en-US" sz="1875" dirty="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Computed daily reference evapotranspiration (ET₀) via the FAO 56 Penman–Monteith equation to generate supervised labels.</a:t>
            </a:r>
          </a:p>
          <a:p>
            <a:pPr algn="l">
              <a:lnSpc>
                <a:spcPts val="2025"/>
              </a:lnSpc>
              <a:spcBef>
                <a:spcPct val="0"/>
              </a:spcBef>
            </a:pPr>
            <a:endParaRPr lang="en-US" sz="1875" dirty="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75323" y="237593"/>
            <a:ext cx="6759584" cy="154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860">
                <a:solidFill>
                  <a:srgbClr val="00FFFF"/>
                </a:solidFill>
                <a:latin typeface="HK Modular"/>
                <a:ea typeface="HK Modular"/>
                <a:cs typeface="HK Modular"/>
                <a:sym typeface="HK Modular"/>
              </a:rPr>
              <a:t>SYSTEM ARCHITECTURE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8251" y="4274683"/>
            <a:ext cx="8052545" cy="19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sz="1875" b="1">
                <a:solidFill>
                  <a:srgbClr val="FF914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Preprocessing &amp; Feature Selection</a:t>
            </a:r>
          </a:p>
          <a:p>
            <a:pPr marL="404885" lvl="1" indent="-202443" algn="l">
              <a:lnSpc>
                <a:spcPts val="2606"/>
              </a:lnSpc>
              <a:buFont typeface="Arial"/>
              <a:buChar char="•"/>
            </a:pPr>
            <a:r>
              <a:rPr lang="en-US" sz="1875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Cleaned data by removing outliers; applied z-score normalization for zero-mean, unit-variance scaling.</a:t>
            </a:r>
          </a:p>
          <a:p>
            <a:pPr marL="404885" lvl="1" indent="-202443" algn="l">
              <a:lnSpc>
                <a:spcPts val="2606"/>
              </a:lnSpc>
              <a:buFont typeface="Arial"/>
              <a:buChar char="•"/>
            </a:pPr>
            <a:r>
              <a:rPr lang="en-US" sz="1875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 correlation analysis; selected the three most predictive features: T₂M₍ₘₐₓ₎, RH₂ₘ, and ALLSKY_SFC_SW_DWN.</a:t>
            </a:r>
          </a:p>
          <a:p>
            <a:pPr algn="l">
              <a:lnSpc>
                <a:spcPts val="2025"/>
              </a:lnSpc>
              <a:spcBef>
                <a:spcPct val="0"/>
              </a:spcBef>
            </a:pPr>
            <a:endParaRPr lang="en-US" sz="1875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7557794"/>
            <a:ext cx="8052545" cy="194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6"/>
              </a:lnSpc>
            </a:pPr>
            <a:r>
              <a:rPr lang="en-US" sz="1875" b="1" dirty="0">
                <a:solidFill>
                  <a:srgbClr val="FFDE5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Randon forest Modeling</a:t>
            </a:r>
          </a:p>
          <a:p>
            <a:pPr marL="404885" lvl="1" indent="-202443" algn="l">
              <a:lnSpc>
                <a:spcPts val="2606"/>
              </a:lnSpc>
              <a:buFont typeface="Arial"/>
              <a:buChar char="•"/>
            </a:pPr>
            <a:r>
              <a:rPr lang="en-US" sz="1875" dirty="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a feedforward neural network. on the processed dataset to predict ET₀.</a:t>
            </a:r>
          </a:p>
          <a:p>
            <a:pPr marL="404885" lvl="1" indent="-202443" algn="l">
              <a:lnSpc>
                <a:spcPts val="2606"/>
              </a:lnSpc>
              <a:buFont typeface="Arial"/>
              <a:buChar char="•"/>
            </a:pPr>
            <a:r>
              <a:rPr lang="en-US" sz="1875" dirty="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~97% test-set accuracy; exported the optimized model (e.g., TensorFlow Lite) for on-device inference.</a:t>
            </a:r>
          </a:p>
          <a:p>
            <a:pPr algn="l">
              <a:lnSpc>
                <a:spcPts val="2025"/>
              </a:lnSpc>
              <a:spcBef>
                <a:spcPct val="0"/>
              </a:spcBef>
            </a:pPr>
            <a:endParaRPr lang="en-US" sz="1875" dirty="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75323" y="9788523"/>
            <a:ext cx="2367761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0865" y="623356"/>
            <a:ext cx="13044420" cy="77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860">
                <a:solidFill>
                  <a:srgbClr val="84E3F8"/>
                </a:solidFill>
                <a:latin typeface="HK Modular"/>
                <a:ea typeface="HK Modular"/>
                <a:cs typeface="HK Modular"/>
                <a:sym typeface="HK Modular"/>
              </a:rPr>
              <a:t>SYSTEM ARCHITECTURE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9268" y="1338341"/>
            <a:ext cx="8684732" cy="2488668"/>
            <a:chOff x="0" y="0"/>
            <a:chExt cx="11579643" cy="3318224"/>
          </a:xfrm>
        </p:grpSpPr>
        <p:sp>
          <p:nvSpPr>
            <p:cNvPr id="4" name="Freeform 4"/>
            <p:cNvSpPr/>
            <p:nvPr/>
          </p:nvSpPr>
          <p:spPr>
            <a:xfrm>
              <a:off x="0" y="412786"/>
              <a:ext cx="11579643" cy="2905438"/>
            </a:xfrm>
            <a:custGeom>
              <a:avLst/>
              <a:gdLst/>
              <a:ahLst/>
              <a:cxnLst/>
              <a:rect l="l" t="t" r="r" b="b"/>
              <a:pathLst>
                <a:path w="11579643" h="2905438">
                  <a:moveTo>
                    <a:pt x="0" y="0"/>
                  </a:moveTo>
                  <a:lnTo>
                    <a:pt x="11579643" y="0"/>
                  </a:lnTo>
                  <a:lnTo>
                    <a:pt x="11579643" y="2905438"/>
                  </a:lnTo>
                  <a:lnTo>
                    <a:pt x="0" y="2905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53241" y="1103953"/>
              <a:ext cx="9845440" cy="178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7"/>
                </a:lnSpc>
              </a:pPr>
              <a:r>
                <a:rPr lang="en-US" sz="1573" b="1">
                  <a:solidFill>
                    <a:srgbClr val="C6D9E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Weather &amp; ET₀ Inference</a:t>
              </a:r>
            </a:p>
            <a:p>
              <a:pPr marL="339822" lvl="1" indent="-169911" algn="l">
                <a:lnSpc>
                  <a:spcPts val="2187"/>
                </a:lnSpc>
                <a:buFont typeface="Arial"/>
                <a:buChar char="•"/>
              </a:pPr>
              <a:r>
                <a:rPr lang="en-US" sz="1573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Fetched current T₂M₍ₘₐₓ₎, RH₂ₘ, and solar radiation via the OpenWeather API.</a:t>
              </a:r>
            </a:p>
            <a:p>
              <a:pPr marL="339822" lvl="1" indent="-169911" algn="l">
                <a:lnSpc>
                  <a:spcPts val="2187"/>
                </a:lnSpc>
                <a:buFont typeface="Arial"/>
                <a:buChar char="•"/>
              </a:pPr>
              <a:r>
                <a:rPr lang="en-US" sz="1573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 the trained model on the Raspberry Pi Pico W to predict today’s ET₀ in under 100 ms.</a:t>
              </a:r>
            </a:p>
            <a:p>
              <a:pPr algn="l">
                <a:lnSpc>
                  <a:spcPts val="1699"/>
                </a:lnSpc>
                <a:spcBef>
                  <a:spcPct val="0"/>
                </a:spcBef>
              </a:pPr>
              <a:endParaRPr lang="en-US" sz="1573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156585" cy="1290471"/>
            </a:xfrm>
            <a:custGeom>
              <a:avLst/>
              <a:gdLst/>
              <a:ahLst/>
              <a:cxnLst/>
              <a:rect l="l" t="t" r="r" b="b"/>
              <a:pathLst>
                <a:path w="1156585" h="1290471">
                  <a:moveTo>
                    <a:pt x="0" y="0"/>
                  </a:moveTo>
                  <a:lnTo>
                    <a:pt x="1156585" y="0"/>
                  </a:lnTo>
                  <a:lnTo>
                    <a:pt x="1156585" y="1290471"/>
                  </a:lnTo>
                  <a:lnTo>
                    <a:pt x="0" y="1290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7047" y="285185"/>
              <a:ext cx="585266" cy="526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4"/>
                </a:lnSpc>
                <a:spcBef>
                  <a:spcPct val="0"/>
                </a:spcBef>
              </a:pPr>
              <a:r>
                <a:rPr lang="en-US" sz="2689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9268" y="4556309"/>
            <a:ext cx="8684732" cy="2335026"/>
            <a:chOff x="0" y="0"/>
            <a:chExt cx="11579643" cy="3113368"/>
          </a:xfrm>
        </p:grpSpPr>
        <p:sp>
          <p:nvSpPr>
            <p:cNvPr id="9" name="Freeform 9"/>
            <p:cNvSpPr/>
            <p:nvPr/>
          </p:nvSpPr>
          <p:spPr>
            <a:xfrm>
              <a:off x="0" y="207930"/>
              <a:ext cx="11579643" cy="2905438"/>
            </a:xfrm>
            <a:custGeom>
              <a:avLst/>
              <a:gdLst/>
              <a:ahLst/>
              <a:cxnLst/>
              <a:rect l="l" t="t" r="r" b="b"/>
              <a:pathLst>
                <a:path w="11579643" h="2905438">
                  <a:moveTo>
                    <a:pt x="0" y="0"/>
                  </a:moveTo>
                  <a:lnTo>
                    <a:pt x="11579643" y="0"/>
                  </a:lnTo>
                  <a:lnTo>
                    <a:pt x="11579643" y="2905438"/>
                  </a:lnTo>
                  <a:lnTo>
                    <a:pt x="0" y="2905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53241" y="761406"/>
              <a:ext cx="9845440" cy="2041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77"/>
                </a:lnSpc>
              </a:pPr>
              <a:r>
                <a:rPr lang="en-US" sz="1494" b="1">
                  <a:solidFill>
                    <a:srgbClr val="FF914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Crop &amp; Field Parameter Configuration</a:t>
              </a:r>
            </a:p>
            <a:p>
              <a:pPr marL="322619" lvl="1" indent="-161310" algn="l">
                <a:lnSpc>
                  <a:spcPts val="2077"/>
                </a:lnSpc>
                <a:buFont typeface="Arial"/>
                <a:buChar char="•"/>
              </a:pPr>
              <a:r>
                <a:rPr lang="en-US" sz="1494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inputs: crop species, sowing date, inter-row and plant spacing, total plant count.</a:t>
              </a:r>
            </a:p>
            <a:p>
              <a:pPr marL="322619" lvl="1" indent="-161310" algn="l">
                <a:lnSpc>
                  <a:spcPts val="2077"/>
                </a:lnSpc>
                <a:buFont typeface="Arial"/>
                <a:buChar char="•"/>
              </a:pPr>
              <a:r>
                <a:rPr lang="en-US" sz="1494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Rule-based lookup assigns crop coefficient (Kc) and rooting depth based on growth stage.</a:t>
              </a:r>
            </a:p>
            <a:p>
              <a:pPr marL="322619" lvl="1" indent="-161310" algn="l">
                <a:lnSpc>
                  <a:spcPts val="2077"/>
                </a:lnSpc>
                <a:buFont typeface="Arial"/>
                <a:buChar char="•"/>
              </a:pPr>
              <a:r>
                <a:rPr lang="en-US" sz="1494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Calculates irrigation area: A = N × S².</a:t>
              </a:r>
            </a:p>
            <a:p>
              <a:pPr algn="l">
                <a:lnSpc>
                  <a:spcPts val="1613"/>
                </a:lnSpc>
                <a:spcBef>
                  <a:spcPct val="0"/>
                </a:spcBef>
              </a:pPr>
              <a:endParaRPr lang="en-US" sz="1494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56585" cy="1290471"/>
            </a:xfrm>
            <a:custGeom>
              <a:avLst/>
              <a:gdLst/>
              <a:ahLst/>
              <a:cxnLst/>
              <a:rect l="l" t="t" r="r" b="b"/>
              <a:pathLst>
                <a:path w="1156585" h="1290471">
                  <a:moveTo>
                    <a:pt x="0" y="0"/>
                  </a:moveTo>
                  <a:lnTo>
                    <a:pt x="1156585" y="0"/>
                  </a:lnTo>
                  <a:lnTo>
                    <a:pt x="1156585" y="1290471"/>
                  </a:lnTo>
                  <a:lnTo>
                    <a:pt x="0" y="1290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17047" y="285185"/>
              <a:ext cx="585266" cy="526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4"/>
                </a:lnSpc>
                <a:spcBef>
                  <a:spcPct val="0"/>
                </a:spcBef>
              </a:pPr>
              <a:r>
                <a:rPr lang="en-US" sz="2689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9268" y="7300910"/>
            <a:ext cx="8684732" cy="2406768"/>
            <a:chOff x="0" y="0"/>
            <a:chExt cx="11579643" cy="3209025"/>
          </a:xfrm>
        </p:grpSpPr>
        <p:sp>
          <p:nvSpPr>
            <p:cNvPr id="14" name="Freeform 14"/>
            <p:cNvSpPr/>
            <p:nvPr/>
          </p:nvSpPr>
          <p:spPr>
            <a:xfrm>
              <a:off x="0" y="303587"/>
              <a:ext cx="11579643" cy="2905438"/>
            </a:xfrm>
            <a:custGeom>
              <a:avLst/>
              <a:gdLst/>
              <a:ahLst/>
              <a:cxnLst/>
              <a:rect l="l" t="t" r="r" b="b"/>
              <a:pathLst>
                <a:path w="11579643" h="2905438">
                  <a:moveTo>
                    <a:pt x="0" y="0"/>
                  </a:moveTo>
                  <a:lnTo>
                    <a:pt x="11579643" y="0"/>
                  </a:lnTo>
                  <a:lnTo>
                    <a:pt x="11579643" y="2905438"/>
                  </a:lnTo>
                  <a:lnTo>
                    <a:pt x="0" y="2905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53241" y="1050872"/>
              <a:ext cx="9845440" cy="1353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77"/>
                </a:lnSpc>
              </a:pPr>
              <a:r>
                <a:rPr lang="en-US" sz="1494" b="1">
                  <a:solidFill>
                    <a:srgbClr val="FFDE5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Soil Moisture Monitoring</a:t>
              </a:r>
            </a:p>
            <a:p>
              <a:pPr marL="322619" lvl="1" indent="-161310" algn="l">
                <a:lnSpc>
                  <a:spcPts val="2077"/>
                </a:lnSpc>
                <a:buFont typeface="Arial"/>
                <a:buChar char="•"/>
              </a:pPr>
              <a:r>
                <a:rPr lang="en-US" sz="1494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ESP32 reads volumetric water content θ (%) from a calibrated capacitive sensor.</a:t>
              </a:r>
            </a:p>
            <a:p>
              <a:pPr marL="322619" lvl="1" indent="-161310" algn="l">
                <a:lnSpc>
                  <a:spcPts val="207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494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Computes available soil water depth: Dₐᵥₐᵢₗ = θ × Zₚ.</a:t>
              </a:r>
            </a:p>
            <a:p>
              <a:pPr algn="l">
                <a:lnSpc>
                  <a:spcPts val="1613"/>
                </a:lnSpc>
                <a:spcBef>
                  <a:spcPct val="0"/>
                </a:spcBef>
              </a:pPr>
              <a:endParaRPr lang="en-US" sz="1494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56585" cy="1290471"/>
            </a:xfrm>
            <a:custGeom>
              <a:avLst/>
              <a:gdLst/>
              <a:ahLst/>
              <a:cxnLst/>
              <a:rect l="l" t="t" r="r" b="b"/>
              <a:pathLst>
                <a:path w="1156585" h="1290471">
                  <a:moveTo>
                    <a:pt x="0" y="0"/>
                  </a:moveTo>
                  <a:lnTo>
                    <a:pt x="1156585" y="0"/>
                  </a:lnTo>
                  <a:lnTo>
                    <a:pt x="1156585" y="1290471"/>
                  </a:lnTo>
                  <a:lnTo>
                    <a:pt x="0" y="1290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17047" y="285185"/>
              <a:ext cx="585266" cy="526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4"/>
                </a:lnSpc>
                <a:spcBef>
                  <a:spcPct val="0"/>
                </a:spcBef>
              </a:pPr>
              <a:r>
                <a:rPr lang="en-US" sz="2689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76954" y="2909342"/>
            <a:ext cx="8470853" cy="2427379"/>
            <a:chOff x="0" y="0"/>
            <a:chExt cx="11294471" cy="3236506"/>
          </a:xfrm>
        </p:grpSpPr>
        <p:sp>
          <p:nvSpPr>
            <p:cNvPr id="19" name="Freeform 19"/>
            <p:cNvSpPr/>
            <p:nvPr/>
          </p:nvSpPr>
          <p:spPr>
            <a:xfrm>
              <a:off x="0" y="402620"/>
              <a:ext cx="11294471" cy="2833885"/>
            </a:xfrm>
            <a:custGeom>
              <a:avLst/>
              <a:gdLst/>
              <a:ahLst/>
              <a:cxnLst/>
              <a:rect l="l" t="t" r="r" b="b"/>
              <a:pathLst>
                <a:path w="11294471" h="2833885">
                  <a:moveTo>
                    <a:pt x="0" y="0"/>
                  </a:moveTo>
                  <a:lnTo>
                    <a:pt x="11294471" y="0"/>
                  </a:lnTo>
                  <a:lnTo>
                    <a:pt x="11294471" y="2833886"/>
                  </a:lnTo>
                  <a:lnTo>
                    <a:pt x="0" y="2833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19915" y="895509"/>
              <a:ext cx="9602976" cy="2105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33"/>
                </a:lnSpc>
              </a:pPr>
              <a:r>
                <a:rPr lang="en-US" sz="1535" b="1">
                  <a:solidFill>
                    <a:srgbClr val="7ED957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Irrigation Requirement Computation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 crop evapotranspiration: ETc = Kc × ET₀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Determine water deficit: Dᵣₑₛ = ETc – Dₐᵥₐᵢₗ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 required volume: V = A × Dᵣₑₛ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Convert to irrigation time: t = V / Q (where Q is pump flow rate).</a:t>
              </a:r>
            </a:p>
            <a:p>
              <a:pPr algn="l">
                <a:lnSpc>
                  <a:spcPts val="1658"/>
                </a:lnSpc>
                <a:spcBef>
                  <a:spcPct val="0"/>
                </a:spcBef>
              </a:pPr>
              <a:endParaRPr lang="en-US" sz="1535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128101" cy="1258691"/>
            </a:xfrm>
            <a:custGeom>
              <a:avLst/>
              <a:gdLst/>
              <a:ahLst/>
              <a:cxnLst/>
              <a:rect l="l" t="t" r="r" b="b"/>
              <a:pathLst>
                <a:path w="1128101" h="1258691">
                  <a:moveTo>
                    <a:pt x="0" y="0"/>
                  </a:moveTo>
                  <a:lnTo>
                    <a:pt x="1128101" y="0"/>
                  </a:lnTo>
                  <a:lnTo>
                    <a:pt x="1128101" y="1258691"/>
                  </a:lnTo>
                  <a:lnTo>
                    <a:pt x="0" y="125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09239" y="278631"/>
              <a:ext cx="570852" cy="512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3"/>
                </a:lnSpc>
                <a:spcBef>
                  <a:spcPct val="0"/>
                </a:spcBef>
              </a:pPr>
              <a:r>
                <a:rPr lang="en-US" sz="2623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4.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6954" y="6267415"/>
            <a:ext cx="8470853" cy="2427379"/>
            <a:chOff x="0" y="0"/>
            <a:chExt cx="11294471" cy="3236506"/>
          </a:xfrm>
        </p:grpSpPr>
        <p:sp>
          <p:nvSpPr>
            <p:cNvPr id="24" name="Freeform 24"/>
            <p:cNvSpPr/>
            <p:nvPr/>
          </p:nvSpPr>
          <p:spPr>
            <a:xfrm>
              <a:off x="0" y="402620"/>
              <a:ext cx="11294471" cy="2833885"/>
            </a:xfrm>
            <a:custGeom>
              <a:avLst/>
              <a:gdLst/>
              <a:ahLst/>
              <a:cxnLst/>
              <a:rect l="l" t="t" r="r" b="b"/>
              <a:pathLst>
                <a:path w="11294471" h="2833885">
                  <a:moveTo>
                    <a:pt x="0" y="0"/>
                  </a:moveTo>
                  <a:lnTo>
                    <a:pt x="11294471" y="0"/>
                  </a:lnTo>
                  <a:lnTo>
                    <a:pt x="11294471" y="2833886"/>
                  </a:lnTo>
                  <a:lnTo>
                    <a:pt x="0" y="2833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19915" y="1073309"/>
              <a:ext cx="9602976" cy="174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33"/>
                </a:lnSpc>
              </a:pPr>
              <a:r>
                <a:rPr lang="en-US" sz="1535" b="1">
                  <a:solidFill>
                    <a:srgbClr val="00BF63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Wireless Control &amp; Actuation Loop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ESP32 → Transmits Dₐᵥₐᵢₗ to Pico W over local Wi-Fi.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Pico W → Executes inference and calculation; returns t (s) to ESP32.</a:t>
              </a:r>
            </a:p>
            <a:p>
              <a:pPr marL="331452" lvl="1" indent="-165726" algn="l">
                <a:lnSpc>
                  <a:spcPts val="2133"/>
                </a:lnSpc>
                <a:buFont typeface="Arial"/>
                <a:buChar char="•"/>
              </a:pPr>
              <a:r>
                <a:rPr lang="en-US" sz="1535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ESP32 → Drives relay for t seconds, activating the pump for precision irrigation.</a:t>
              </a:r>
            </a:p>
            <a:p>
              <a:pPr algn="l">
                <a:lnSpc>
                  <a:spcPts val="1658"/>
                </a:lnSpc>
                <a:spcBef>
                  <a:spcPct val="0"/>
                </a:spcBef>
              </a:pPr>
              <a:endParaRPr lang="en-US" sz="1535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128101" cy="1258691"/>
            </a:xfrm>
            <a:custGeom>
              <a:avLst/>
              <a:gdLst/>
              <a:ahLst/>
              <a:cxnLst/>
              <a:rect l="l" t="t" r="r" b="b"/>
              <a:pathLst>
                <a:path w="1128101" h="1258691">
                  <a:moveTo>
                    <a:pt x="0" y="0"/>
                  </a:moveTo>
                  <a:lnTo>
                    <a:pt x="1128101" y="0"/>
                  </a:lnTo>
                  <a:lnTo>
                    <a:pt x="1128101" y="1258691"/>
                  </a:lnTo>
                  <a:lnTo>
                    <a:pt x="0" y="125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09239" y="278631"/>
              <a:ext cx="570852" cy="512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3"/>
                </a:lnSpc>
                <a:spcBef>
                  <a:spcPct val="0"/>
                </a:spcBef>
              </a:pPr>
              <a:r>
                <a:rPr lang="en-US" sz="2623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5.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59268" y="9918952"/>
            <a:ext cx="200251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2205547" y="-88364"/>
            <a:ext cx="7366100" cy="11777195"/>
          </a:xfrm>
          <a:custGeom>
            <a:avLst/>
            <a:gdLst/>
            <a:ahLst/>
            <a:cxnLst/>
            <a:rect l="l" t="t" r="r" b="b"/>
            <a:pathLst>
              <a:path w="7366100" h="11777195">
                <a:moveTo>
                  <a:pt x="0" y="0"/>
                </a:moveTo>
                <a:lnTo>
                  <a:pt x="7366100" y="0"/>
                </a:lnTo>
                <a:lnTo>
                  <a:pt x="7366100" y="11777195"/>
                </a:lnTo>
                <a:lnTo>
                  <a:pt x="0" y="11777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039898" y="1554397"/>
            <a:ext cx="5921488" cy="3993472"/>
          </a:xfrm>
          <a:custGeom>
            <a:avLst/>
            <a:gdLst/>
            <a:ahLst/>
            <a:cxnLst/>
            <a:rect l="l" t="t" r="r" b="b"/>
            <a:pathLst>
              <a:path w="5921488" h="3993472">
                <a:moveTo>
                  <a:pt x="0" y="0"/>
                </a:moveTo>
                <a:lnTo>
                  <a:pt x="5921488" y="0"/>
                </a:lnTo>
                <a:lnTo>
                  <a:pt x="5921488" y="3993473"/>
                </a:lnTo>
                <a:lnTo>
                  <a:pt x="0" y="3993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098" r="-4706" b="-659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2635" y="623356"/>
            <a:ext cx="15626665" cy="77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860">
                <a:solidFill>
                  <a:srgbClr val="00FFFF"/>
                </a:solidFill>
                <a:latin typeface="HK Modular"/>
                <a:ea typeface="HK Modular"/>
                <a:cs typeface="HK Modular"/>
                <a:sym typeface="HK Modular"/>
              </a:rPr>
              <a:t>SYSTEM INTEGRATION AND CONTROL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9049" y="1440152"/>
            <a:ext cx="4123372" cy="67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  <a:spcBef>
                <a:spcPct val="0"/>
              </a:spcBef>
            </a:pPr>
            <a:r>
              <a:rPr lang="en-US" sz="4328" b="1">
                <a:solidFill>
                  <a:srgbClr val="A8318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COMPONENTS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24560" y="2540744"/>
            <a:ext cx="9099625" cy="6530703"/>
            <a:chOff x="0" y="0"/>
            <a:chExt cx="12132833" cy="8707604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8511916" cy="445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45"/>
                </a:lnSpc>
                <a:spcBef>
                  <a:spcPct val="0"/>
                </a:spcBef>
              </a:pPr>
              <a:r>
                <a:rPr lang="en-US" sz="2118" b="1">
                  <a:solidFill>
                    <a:srgbClr val="00BF63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ESP32 MICROCONTROLLER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6472"/>
              <a:ext cx="11829413" cy="2489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2"/>
                </a:lnSpc>
              </a:pPr>
              <a:r>
                <a:rPr lang="en-US" sz="1542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BRAIN OF THE SYSTEM, RESPONSIBLE FOR:</a:t>
              </a:r>
            </a:p>
            <a:p>
              <a:pPr marL="332935" lvl="1" indent="-166467" algn="l">
                <a:lnSpc>
                  <a:spcPts val="2482"/>
                </a:lnSpc>
                <a:buFont typeface="Arial"/>
                <a:buChar char="•"/>
              </a:pPr>
              <a:r>
                <a:rPr lang="en-US" sz="1542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CONNECTING TO WI-FI.</a:t>
              </a:r>
            </a:p>
            <a:p>
              <a:pPr marL="332935" lvl="1" indent="-166467" algn="l">
                <a:lnSpc>
                  <a:spcPts val="2482"/>
                </a:lnSpc>
                <a:buFont typeface="Arial"/>
                <a:buChar char="•"/>
              </a:pPr>
              <a:r>
                <a:rPr lang="en-US" sz="1542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READING DATA FROM THE SOIL MOISTURE SENSOR.</a:t>
              </a:r>
            </a:p>
            <a:p>
              <a:pPr marL="332935" lvl="1" indent="-166467" algn="l">
                <a:lnSpc>
                  <a:spcPts val="2482"/>
                </a:lnSpc>
                <a:buFont typeface="Arial"/>
                <a:buChar char="•"/>
              </a:pPr>
              <a:r>
                <a:rPr lang="en-US" sz="1542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ESTABLISHING A SECURE MQTT CONNECTION  WITH HIVE CLOUD.</a:t>
              </a:r>
            </a:p>
            <a:p>
              <a:pPr marL="332935" lvl="1" indent="-166467" algn="l">
                <a:lnSpc>
                  <a:spcPts val="2482"/>
                </a:lnSpc>
                <a:buFont typeface="Arial"/>
                <a:buChar char="•"/>
              </a:pPr>
              <a:r>
                <a:rPr lang="en-US" sz="1542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PUBLISHING SENSOR DATA.</a:t>
              </a:r>
            </a:p>
            <a:p>
              <a:pPr marL="332935" lvl="1" indent="-166467" algn="l">
                <a:lnSpc>
                  <a:spcPts val="2482"/>
                </a:lnSpc>
                <a:buFont typeface="Arial"/>
                <a:buChar char="•"/>
              </a:pPr>
              <a:r>
                <a:rPr lang="en-US" sz="1542">
                  <a:solidFill>
                    <a:srgbClr val="5CE1E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CONTROLLING THE RELAY TO SWITCH THE WATER PUMP.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17166"/>
              <a:ext cx="11880894" cy="592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0"/>
                </a:lnSpc>
                <a:spcBef>
                  <a:spcPct val="0"/>
                </a:spcBef>
              </a:pPr>
              <a:r>
                <a:rPr lang="en-US" sz="1877" b="1">
                  <a:solidFill>
                    <a:srgbClr val="00BF63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SOIL MOISTURE SENSOR (ANALOG)</a:t>
              </a:r>
            </a:p>
            <a:p>
              <a:pPr marL="263177" lvl="1" indent="-131588" algn="ctr">
                <a:lnSpc>
                  <a:spcPts val="1292"/>
                </a:lnSpc>
                <a:buFont typeface="Arial"/>
                <a:buChar char="•"/>
              </a:pPr>
              <a:r>
                <a:rPr lang="en-US" sz="1218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MEASURES THE WATER CONTENT IN THE SOIL BY OUTPUTTING AN ANALOG VOLTAGE</a:t>
              </a:r>
              <a:r>
                <a:rPr lang="en-US" sz="1218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534423"/>
              <a:ext cx="10195371" cy="109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26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BF63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RELAY MODULE :</a:t>
              </a:r>
            </a:p>
            <a:p>
              <a:pPr algn="l">
                <a:lnSpc>
                  <a:spcPts val="2020"/>
                </a:lnSpc>
                <a:spcBef>
                  <a:spcPct val="0"/>
                </a:spcBef>
              </a:pPr>
              <a:endParaRPr lang="en-US" sz="2100" b="1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020"/>
                </a:lnSpc>
                <a:spcBef>
                  <a:spcPct val="0"/>
                </a:spcBef>
              </a:pPr>
              <a:r>
                <a:rPr lang="en-US" sz="1906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 electrically controlled switch used to turn the water pump ON or OFF.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904633"/>
              <a:ext cx="12132833" cy="280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26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BF63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HIVEMQ CLOUD:</a:t>
              </a:r>
            </a:p>
            <a:p>
              <a:pPr algn="l">
                <a:lnSpc>
                  <a:spcPts val="2126"/>
                </a:lnSpc>
                <a:spcBef>
                  <a:spcPct val="0"/>
                </a:spcBef>
              </a:pPr>
              <a:endParaRPr lang="en-US" sz="2100" b="1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l">
                <a:lnSpc>
                  <a:spcPts val="2126"/>
                </a:lnSpc>
                <a:spcBef>
                  <a:spcPct val="0"/>
                </a:spcBef>
              </a:pPr>
              <a:r>
                <a:rPr lang="en-US" sz="2006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cloud-based MQTT broker for message exchange between </a:t>
              </a:r>
            </a:p>
            <a:p>
              <a:pPr algn="l">
                <a:lnSpc>
                  <a:spcPts val="2126"/>
                </a:lnSpc>
                <a:spcBef>
                  <a:spcPct val="0"/>
                </a:spcBef>
              </a:pPr>
              <a:r>
                <a:rPr lang="en-US" sz="2006">
                  <a:solidFill>
                    <a:srgbClr val="00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ESP32 and any monitoring applications.</a:t>
              </a:r>
            </a:p>
            <a:p>
              <a:pPr algn="l">
                <a:lnSpc>
                  <a:spcPts val="2550"/>
                </a:lnSpc>
                <a:spcBef>
                  <a:spcPct val="0"/>
                </a:spcBef>
              </a:pPr>
              <a:endParaRPr lang="en-US" sz="2006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2550"/>
                </a:lnSpc>
                <a:spcBef>
                  <a:spcPct val="0"/>
                </a:spcBef>
              </a:pPr>
              <a:r>
                <a:rPr lang="en-US" sz="2406" b="1">
                  <a:solidFill>
                    <a:srgbClr val="00BF63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Raspberry Pi Pico </a:t>
              </a:r>
            </a:p>
            <a:p>
              <a:pPr algn="l">
                <a:lnSpc>
                  <a:spcPts val="2550"/>
                </a:lnSpc>
                <a:spcBef>
                  <a:spcPct val="0"/>
                </a:spcBef>
              </a:pPr>
              <a:endParaRPr lang="en-US" sz="2406" b="1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8223" y="9721409"/>
            <a:ext cx="200251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  <p:pic>
        <p:nvPicPr>
          <p:cNvPr id="15" name="Picture 1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7619DA3-40F9-E813-3B6D-F80EBD4A3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t="1553" r="6893" b="17492"/>
          <a:stretch/>
        </p:blipFill>
        <p:spPr>
          <a:xfrm>
            <a:off x="12118253" y="5888128"/>
            <a:ext cx="5774611" cy="35951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32635" y="2611511"/>
            <a:ext cx="15169938" cy="7256389"/>
          </a:xfrm>
          <a:custGeom>
            <a:avLst/>
            <a:gdLst/>
            <a:ahLst/>
            <a:cxnLst/>
            <a:rect l="l" t="t" r="r" b="b"/>
            <a:pathLst>
              <a:path w="15169938" h="7256389">
                <a:moveTo>
                  <a:pt x="0" y="0"/>
                </a:moveTo>
                <a:lnTo>
                  <a:pt x="15169939" y="0"/>
                </a:lnTo>
                <a:lnTo>
                  <a:pt x="15169939" y="7256388"/>
                </a:lnTo>
                <a:lnTo>
                  <a:pt x="0" y="7256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5" t="-66" r="-1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32635" y="623356"/>
            <a:ext cx="15626665" cy="77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860">
                <a:solidFill>
                  <a:srgbClr val="00FFFF"/>
                </a:solidFill>
                <a:latin typeface="HK Modular"/>
                <a:ea typeface="HK Modular"/>
                <a:cs typeface="HK Modular"/>
                <a:sym typeface="HK Modular"/>
              </a:rPr>
              <a:t>SYSTEM INTEGRATION AND CONTROL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2635" y="1867262"/>
            <a:ext cx="8642867" cy="50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  <a:spcBef>
                <a:spcPct val="0"/>
              </a:spcBef>
            </a:pPr>
            <a:r>
              <a:rPr lang="en-US" sz="3650" b="1">
                <a:solidFill>
                  <a:srgbClr val="A83185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BREAKDOWN - CORE LOGIC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1378" y="9683385"/>
            <a:ext cx="234042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7540" y="2560677"/>
            <a:ext cx="15833836" cy="7280063"/>
          </a:xfrm>
          <a:custGeom>
            <a:avLst/>
            <a:gdLst/>
            <a:ahLst/>
            <a:cxnLst/>
            <a:rect l="l" t="t" r="r" b="b"/>
            <a:pathLst>
              <a:path w="15833836" h="7280063">
                <a:moveTo>
                  <a:pt x="0" y="0"/>
                </a:moveTo>
                <a:lnTo>
                  <a:pt x="15833836" y="0"/>
                </a:lnTo>
                <a:lnTo>
                  <a:pt x="15833836" y="7280063"/>
                </a:lnTo>
                <a:lnTo>
                  <a:pt x="0" y="7280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4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32635" y="623356"/>
            <a:ext cx="15626665" cy="77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4"/>
              </a:lnSpc>
            </a:pPr>
            <a:r>
              <a:rPr lang="en-US" sz="4860">
                <a:solidFill>
                  <a:srgbClr val="00FFFF"/>
                </a:solidFill>
                <a:latin typeface="HK Modular"/>
                <a:ea typeface="HK Modular"/>
                <a:cs typeface="HK Modular"/>
                <a:sym typeface="HK Modular"/>
              </a:rPr>
              <a:t>SYSTEM INTEGRATION AND CONTROL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2635" y="1876787"/>
            <a:ext cx="8642867" cy="50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  <a:spcBef>
                <a:spcPct val="0"/>
              </a:spcBef>
            </a:pPr>
            <a:r>
              <a:rPr lang="en-US" sz="3650" b="1">
                <a:solidFill>
                  <a:srgbClr val="A83185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BREAKDOWN - CORE LOGIC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1378" y="9723391"/>
            <a:ext cx="2340421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7"/>
              </a:lnSpc>
              <a:spcBef>
                <a:spcPct val="0"/>
              </a:spcBef>
            </a:pPr>
            <a:r>
              <a:rPr lang="en-US" sz="19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CP 330: EDGE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1401</Words>
  <Application>Microsoft Office PowerPoint</Application>
  <PresentationFormat>Custom</PresentationFormat>
  <Paragraphs>155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TT Lakes Neue Bold</vt:lpstr>
      <vt:lpstr>Arial</vt:lpstr>
      <vt:lpstr>Times New Roman Bold</vt:lpstr>
      <vt:lpstr>RQND Pro</vt:lpstr>
      <vt:lpstr>Arial Black</vt:lpstr>
      <vt:lpstr>Calibri</vt:lpstr>
      <vt:lpstr>Graphik Light</vt:lpstr>
      <vt:lpstr>Times New Roman</vt:lpstr>
      <vt:lpstr>Graphik Semibold</vt:lpstr>
      <vt:lpstr>Raleway Bold</vt:lpstr>
      <vt:lpstr>HK Modular</vt:lpstr>
      <vt:lpstr>Times New Roman Semi-Bold</vt:lpstr>
      <vt:lpstr>Microsoft Sans Serif</vt:lpstr>
      <vt:lpstr>TT Lakes Neue</vt:lpstr>
      <vt:lpstr>Aptos</vt:lpstr>
      <vt:lpstr>Cormorant Garamond Bold</vt:lpstr>
      <vt:lpstr>Office Theme</vt:lpstr>
      <vt:lpstr>Edge-Based Smart Irrigation System For Precision 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Organic Agriculture Presentation</dc:title>
  <cp:lastModifiedBy>Nikhil</cp:lastModifiedBy>
  <cp:revision>8</cp:revision>
  <dcterms:created xsi:type="dcterms:W3CDTF">2006-08-16T00:00:00Z</dcterms:created>
  <dcterms:modified xsi:type="dcterms:W3CDTF">2025-05-04T16:57:38Z</dcterms:modified>
  <dc:identifier>DAGlw0z4Qg8</dc:identifier>
</cp:coreProperties>
</file>